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Lst>
  <p:sldSz cy="5143500" cx="9144000"/>
  <p:notesSz cx="6858000" cy="9144000"/>
  <p:embeddedFontLst>
    <p:embeddedFont>
      <p:font typeface="Oswald Medium"/>
      <p:regular r:id="rId18"/>
      <p:bold r:id="rId19"/>
    </p:embeddedFont>
    <p:embeddedFont>
      <p:font typeface="Montserrat"/>
      <p:regular r:id="rId20"/>
      <p:bold r:id="rId21"/>
      <p:italic r:id="rId22"/>
      <p:boldItalic r:id="rId23"/>
    </p:embeddedFont>
    <p:embeddedFont>
      <p:font typeface="Lato"/>
      <p:regular r:id="rId24"/>
      <p:bold r:id="rId25"/>
      <p:italic r:id="rId26"/>
      <p:boldItalic r:id="rId27"/>
    </p:embeddedFont>
    <p:embeddedFont>
      <p:font typeface="Average"/>
      <p:regular r:id="rId28"/>
    </p:embeddedFont>
    <p:embeddedFont>
      <p:font typeface="Open Sans"/>
      <p:regular r:id="rId29"/>
      <p:bold r:id="rId30"/>
      <p:italic r:id="rId31"/>
      <p:boldItalic r:id="rId3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Montserrat-regular.fntdata"/><Relationship Id="rId22" Type="http://schemas.openxmlformats.org/officeDocument/2006/relationships/font" Target="fonts/Montserrat-italic.fntdata"/><Relationship Id="rId21" Type="http://schemas.openxmlformats.org/officeDocument/2006/relationships/font" Target="fonts/Montserrat-bold.fntdata"/><Relationship Id="rId24" Type="http://schemas.openxmlformats.org/officeDocument/2006/relationships/font" Target="fonts/Lato-regular.fntdata"/><Relationship Id="rId23" Type="http://schemas.openxmlformats.org/officeDocument/2006/relationships/font" Target="fonts/Montserrat-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Lato-italic.fntdata"/><Relationship Id="rId25" Type="http://schemas.openxmlformats.org/officeDocument/2006/relationships/font" Target="fonts/Lato-bold.fntdata"/><Relationship Id="rId28" Type="http://schemas.openxmlformats.org/officeDocument/2006/relationships/font" Target="fonts/Average-regular.fntdata"/><Relationship Id="rId27" Type="http://schemas.openxmlformats.org/officeDocument/2006/relationships/font" Target="fonts/Lato-bold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OpenSans-regular.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OpenSans-italic.fntdata"/><Relationship Id="rId30" Type="http://schemas.openxmlformats.org/officeDocument/2006/relationships/font" Target="fonts/OpenSans-bold.fntdata"/><Relationship Id="rId11" Type="http://schemas.openxmlformats.org/officeDocument/2006/relationships/slide" Target="slides/slide6.xml"/><Relationship Id="rId10" Type="http://schemas.openxmlformats.org/officeDocument/2006/relationships/slide" Target="slides/slide5.xml"/><Relationship Id="rId32" Type="http://schemas.openxmlformats.org/officeDocument/2006/relationships/font" Target="fonts/OpenSans-boldItalic.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font" Target="fonts/OswaldMedium-bold.fntdata"/><Relationship Id="rId18" Type="http://schemas.openxmlformats.org/officeDocument/2006/relationships/font" Target="fonts/OswaldMedium-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f87997393_0_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f87997393_0_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146bfd08380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146bfd08380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146bfd08380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146bfd08380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1f87997393_0_15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1f87997393_0_15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1f87997393_0_7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1f87997393_0_7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1f87997393_0_8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1f87997393_0_8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146bfd08380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146bfd08380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146bfd08380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146bfd08380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146bfd08380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146bfd08380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1f87997393_0_8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1f87997393_0_8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1f87997393_0_8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1f87997393_0_8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1f87997393_0_8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1f87997393_0_8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1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 Id="rId6" Type="http://schemas.openxmlformats.org/officeDocument/2006/relationships/slide" Target="/ppt/slides/slide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pic>
        <p:nvPicPr>
          <p:cNvPr descr="offset_comp_406605.jpg" id="10" name="Google Shape;10;p2"/>
          <p:cNvPicPr preferRelativeResize="0"/>
          <p:nvPr/>
        </p:nvPicPr>
        <p:blipFill rotWithShape="1">
          <a:blip r:embed="rId2">
            <a:alphaModFix amt="66000"/>
          </a:blip>
          <a:srcRect b="39565" l="20991" r="40112" t="2690"/>
          <a:stretch/>
        </p:blipFill>
        <p:spPr>
          <a:xfrm>
            <a:off x="0" y="0"/>
            <a:ext cx="5157900" cy="5143500"/>
          </a:xfrm>
          <a:prstGeom prst="rtTriangle">
            <a:avLst/>
          </a:prstGeom>
          <a:noFill/>
          <a:ln>
            <a:noFill/>
          </a:ln>
        </p:spPr>
      </p:pic>
      <p:pic>
        <p:nvPicPr>
          <p:cNvPr descr="offset_comp_342327_edtied.jpg" id="11" name="Google Shape;11;p2"/>
          <p:cNvPicPr preferRelativeResize="0"/>
          <p:nvPr/>
        </p:nvPicPr>
        <p:blipFill rotWithShape="1">
          <a:blip r:embed="rId3">
            <a:alphaModFix amt="31000"/>
          </a:blip>
          <a:srcRect b="11297" l="14009" r="43289" t="35833"/>
          <a:stretch/>
        </p:blipFill>
        <p:spPr>
          <a:xfrm rot="10800000">
            <a:off x="6976800" y="-25"/>
            <a:ext cx="2167200" cy="2012700"/>
          </a:xfrm>
          <a:prstGeom prst="rtTriangle">
            <a:avLst/>
          </a:prstGeom>
          <a:noFill/>
          <a:ln>
            <a:noFill/>
          </a:ln>
        </p:spPr>
      </p:pic>
      <p:sp>
        <p:nvSpPr>
          <p:cNvPr id="12" name="Google Shape;12;p2"/>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3" name="Google Shape;13;p2"/>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
        <p:nvSpPr>
          <p:cNvPr id="15" name="Google Shape;15;p2"/>
          <p:cNvSpPr/>
          <p:nvPr/>
        </p:nvSpPr>
        <p:spPr>
          <a:xfrm rot="-5400000">
            <a:off x="5846" y="-4836"/>
            <a:ext cx="22914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flipH="1">
            <a:off x="652821" y="576768"/>
            <a:ext cx="2300100" cy="22914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35" name="Shape 135"/>
        <p:cNvGrpSpPr/>
        <p:nvPr/>
      </p:nvGrpSpPr>
      <p:grpSpPr>
        <a:xfrm>
          <a:off x="0" y="0"/>
          <a:ext cx="0" cy="0"/>
          <a:chOff x="0" y="0"/>
          <a:chExt cx="0" cy="0"/>
        </a:xfrm>
      </p:grpSpPr>
      <p:sp>
        <p:nvSpPr>
          <p:cNvPr id="136" name="Google Shape;136;p11">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1">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1">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1">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 name="Google Shape;140;p11"/>
          <p:cNvGrpSpPr/>
          <p:nvPr/>
        </p:nvGrpSpPr>
        <p:grpSpPr>
          <a:xfrm>
            <a:off x="4406400" y="0"/>
            <a:ext cx="4737600" cy="5143500"/>
            <a:chOff x="4406400" y="0"/>
            <a:chExt cx="4737600" cy="5143500"/>
          </a:xfrm>
        </p:grpSpPr>
        <p:sp>
          <p:nvSpPr>
            <p:cNvPr id="141" name="Google Shape;141;p11"/>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1"/>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1"/>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1"/>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1"/>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1"/>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1"/>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1"/>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9" name="Google Shape;159;p11"/>
          <p:cNvSpPr txBox="1"/>
          <p:nvPr>
            <p:ph type="title"/>
          </p:nvPr>
        </p:nvSpPr>
        <p:spPr>
          <a:xfrm>
            <a:off x="823850" y="866775"/>
            <a:ext cx="4587000" cy="35211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60" name="Google Shape;160;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61" name="Shape 161"/>
        <p:cNvGrpSpPr/>
        <p:nvPr/>
      </p:nvGrpSpPr>
      <p:grpSpPr>
        <a:xfrm>
          <a:off x="0" y="0"/>
          <a:ext cx="0" cy="0"/>
          <a:chOff x="0" y="0"/>
          <a:chExt cx="0" cy="0"/>
        </a:xfrm>
      </p:grpSpPr>
      <p:sp>
        <p:nvSpPr>
          <p:cNvPr id="162" name="Google Shape;162;p12">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2">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2">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2">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6" name="Google Shape;166;p12"/>
          <p:cNvGrpSpPr/>
          <p:nvPr/>
        </p:nvGrpSpPr>
        <p:grpSpPr>
          <a:xfrm>
            <a:off x="0" y="381001"/>
            <a:ext cx="1037850" cy="1016287"/>
            <a:chOff x="0" y="381001"/>
            <a:chExt cx="1037850" cy="1016287"/>
          </a:xfrm>
        </p:grpSpPr>
        <p:sp>
          <p:nvSpPr>
            <p:cNvPr id="167" name="Google Shape;167;p12"/>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2"/>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9" name="Google Shape;169;p12"/>
          <p:cNvSpPr txBox="1"/>
          <p:nvPr>
            <p:ph type="title"/>
          </p:nvPr>
        </p:nvSpPr>
        <p:spPr>
          <a:xfrm>
            <a:off x="1297500" y="1658325"/>
            <a:ext cx="3036300" cy="1751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70" name="Google Shape;170;p12"/>
          <p:cNvSpPr txBox="1"/>
          <p:nvPr>
            <p:ph idx="1" type="subTitle"/>
          </p:nvPr>
        </p:nvSpPr>
        <p:spPr>
          <a:xfrm>
            <a:off x="1297500" y="3538000"/>
            <a:ext cx="30363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71" name="Google Shape;171;p12"/>
          <p:cNvSpPr txBox="1"/>
          <p:nvPr>
            <p:ph idx="2" type="body"/>
          </p:nvPr>
        </p:nvSpPr>
        <p:spPr>
          <a:xfrm>
            <a:off x="4648200" y="1696600"/>
            <a:ext cx="3676800" cy="234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72" name="Google Shape;172;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73" name="Shape 173"/>
        <p:cNvGrpSpPr/>
        <p:nvPr/>
      </p:nvGrpSpPr>
      <p:grpSpPr>
        <a:xfrm>
          <a:off x="0" y="0"/>
          <a:ext cx="0" cy="0"/>
          <a:chOff x="0" y="0"/>
          <a:chExt cx="0" cy="0"/>
        </a:xfrm>
      </p:grpSpPr>
      <p:grpSp>
        <p:nvGrpSpPr>
          <p:cNvPr id="174" name="Google Shape;174;p13"/>
          <p:cNvGrpSpPr/>
          <p:nvPr/>
        </p:nvGrpSpPr>
        <p:grpSpPr>
          <a:xfrm>
            <a:off x="0" y="4128572"/>
            <a:ext cx="698925" cy="684657"/>
            <a:chOff x="0" y="3785672"/>
            <a:chExt cx="698925" cy="684657"/>
          </a:xfrm>
        </p:grpSpPr>
        <p:sp>
          <p:nvSpPr>
            <p:cNvPr id="175" name="Google Shape;175;p13"/>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3"/>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7" name="Google Shape;177;p13"/>
          <p:cNvSpPr txBox="1"/>
          <p:nvPr>
            <p:ph idx="1" type="body"/>
          </p:nvPr>
        </p:nvSpPr>
        <p:spPr>
          <a:xfrm>
            <a:off x="812725" y="4305375"/>
            <a:ext cx="6936000" cy="523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78" name="Google Shape;178;p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
        <p:nvSpPr>
          <p:cNvPr id="179" name="Google Shape;179;p13">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3">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3">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3">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83" name="Shape 183"/>
        <p:cNvGrpSpPr/>
        <p:nvPr/>
      </p:nvGrpSpPr>
      <p:grpSpPr>
        <a:xfrm>
          <a:off x="0" y="0"/>
          <a:ext cx="0" cy="0"/>
          <a:chOff x="0" y="0"/>
          <a:chExt cx="0" cy="0"/>
        </a:xfrm>
      </p:grpSpPr>
      <p:grpSp>
        <p:nvGrpSpPr>
          <p:cNvPr id="184" name="Google Shape;184;p14"/>
          <p:cNvGrpSpPr/>
          <p:nvPr/>
        </p:nvGrpSpPr>
        <p:grpSpPr>
          <a:xfrm>
            <a:off x="4406400" y="0"/>
            <a:ext cx="4737600" cy="5143065"/>
            <a:chOff x="4406400" y="0"/>
            <a:chExt cx="4737600" cy="5143065"/>
          </a:xfrm>
        </p:grpSpPr>
        <p:sp>
          <p:nvSpPr>
            <p:cNvPr id="185" name="Google Shape;185;p1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3" name="Google Shape;203;p14"/>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204" name="Google Shape;204;p14"/>
          <p:cNvSpPr txBox="1"/>
          <p:nvPr>
            <p:ph idx="1" type="body"/>
          </p:nvPr>
        </p:nvSpPr>
        <p:spPr>
          <a:xfrm>
            <a:off x="823850" y="2643124"/>
            <a:ext cx="4776000" cy="1218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205" name="Google Shape;205;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
        <p:nvSpPr>
          <p:cNvPr id="206" name="Google Shape;206;p14">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4">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4">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4">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10" name="Shape 210"/>
        <p:cNvGrpSpPr/>
        <p:nvPr/>
      </p:nvGrpSpPr>
      <p:grpSpPr>
        <a:xfrm>
          <a:off x="0" y="0"/>
          <a:ext cx="0" cy="0"/>
          <a:chOff x="0" y="0"/>
          <a:chExt cx="0" cy="0"/>
        </a:xfrm>
      </p:grpSpPr>
      <p:sp>
        <p:nvSpPr>
          <p:cNvPr id="211" name="Google Shape;211;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3">
  <p:cSld name="TITLE_AND_BODY_1">
    <p:spTree>
      <p:nvGrpSpPr>
        <p:cNvPr id="212" name="Shape 212"/>
        <p:cNvGrpSpPr/>
        <p:nvPr/>
      </p:nvGrpSpPr>
      <p:grpSpPr>
        <a:xfrm>
          <a:off x="0" y="0"/>
          <a:ext cx="0" cy="0"/>
          <a:chOff x="0" y="0"/>
          <a:chExt cx="0" cy="0"/>
        </a:xfrm>
      </p:grpSpPr>
      <p:pic>
        <p:nvPicPr>
          <p:cNvPr descr="offset_comp_343059.jpg" id="213" name="Google Shape;213;p16"/>
          <p:cNvPicPr preferRelativeResize="0"/>
          <p:nvPr/>
        </p:nvPicPr>
        <p:blipFill rotWithShape="1">
          <a:blip r:embed="rId2">
            <a:alphaModFix amt="80000"/>
          </a:blip>
          <a:srcRect b="25870" l="30474" r="30474" t="11955"/>
          <a:stretch/>
        </p:blipFill>
        <p:spPr>
          <a:xfrm rot="-5400000">
            <a:off x="113630" y="-105700"/>
            <a:ext cx="5142300" cy="5364300"/>
          </a:xfrm>
          <a:prstGeom prst="diagStripe">
            <a:avLst>
              <a:gd fmla="val 50343" name="adj"/>
            </a:avLst>
          </a:prstGeom>
          <a:noFill/>
          <a:ln>
            <a:noFill/>
          </a:ln>
        </p:spPr>
      </p:pic>
      <p:sp>
        <p:nvSpPr>
          <p:cNvPr id="214" name="Google Shape;214;p1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15" name="Google Shape;215;p16"/>
          <p:cNvSpPr txBox="1"/>
          <p:nvPr>
            <p:ph idx="1" type="body"/>
          </p:nvPr>
        </p:nvSpPr>
        <p:spPr>
          <a:xfrm>
            <a:off x="4018025" y="1567550"/>
            <a:ext cx="4318500" cy="17667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Clr>
                <a:schemeClr val="dk2"/>
              </a:buClr>
              <a:buSzPts val="1300"/>
              <a:buChar char="●"/>
              <a:defRPr>
                <a:solidFill>
                  <a:schemeClr val="dk2"/>
                </a:solidFill>
              </a:defRPr>
            </a:lvl1pPr>
            <a:lvl2pPr indent="-298450" lvl="1" marL="914400" rtl="0">
              <a:spcBef>
                <a:spcPts val="1600"/>
              </a:spcBef>
              <a:spcAft>
                <a:spcPts val="0"/>
              </a:spcAft>
              <a:buClr>
                <a:schemeClr val="dk2"/>
              </a:buClr>
              <a:buSzPts val="1100"/>
              <a:buChar char="○"/>
              <a:defRPr>
                <a:solidFill>
                  <a:schemeClr val="dk2"/>
                </a:solidFill>
              </a:defRPr>
            </a:lvl2pPr>
            <a:lvl3pPr indent="-298450" lvl="2" marL="1371600" rtl="0">
              <a:spcBef>
                <a:spcPts val="1600"/>
              </a:spcBef>
              <a:spcAft>
                <a:spcPts val="0"/>
              </a:spcAft>
              <a:buClr>
                <a:schemeClr val="dk2"/>
              </a:buClr>
              <a:buSzPts val="1100"/>
              <a:buChar char="■"/>
              <a:defRPr>
                <a:solidFill>
                  <a:schemeClr val="dk2"/>
                </a:solidFill>
              </a:defRPr>
            </a:lvl3pPr>
            <a:lvl4pPr indent="-298450" lvl="3" marL="1828800" rtl="0">
              <a:spcBef>
                <a:spcPts val="1600"/>
              </a:spcBef>
              <a:spcAft>
                <a:spcPts val="0"/>
              </a:spcAft>
              <a:buClr>
                <a:schemeClr val="dk2"/>
              </a:buClr>
              <a:buSzPts val="1100"/>
              <a:buChar char="●"/>
              <a:defRPr>
                <a:solidFill>
                  <a:schemeClr val="dk2"/>
                </a:solidFill>
              </a:defRPr>
            </a:lvl4pPr>
            <a:lvl5pPr indent="-298450" lvl="4" marL="2286000" rtl="0">
              <a:spcBef>
                <a:spcPts val="1600"/>
              </a:spcBef>
              <a:spcAft>
                <a:spcPts val="0"/>
              </a:spcAft>
              <a:buClr>
                <a:schemeClr val="dk2"/>
              </a:buClr>
              <a:buSzPts val="1100"/>
              <a:buChar char="○"/>
              <a:defRPr>
                <a:solidFill>
                  <a:schemeClr val="dk2"/>
                </a:solidFill>
              </a:defRPr>
            </a:lvl5pPr>
            <a:lvl6pPr indent="-298450" lvl="5" marL="2743200" rtl="0">
              <a:spcBef>
                <a:spcPts val="1600"/>
              </a:spcBef>
              <a:spcAft>
                <a:spcPts val="0"/>
              </a:spcAft>
              <a:buClr>
                <a:schemeClr val="dk2"/>
              </a:buClr>
              <a:buSzPts val="1100"/>
              <a:buChar char="■"/>
              <a:defRPr>
                <a:solidFill>
                  <a:schemeClr val="dk2"/>
                </a:solidFill>
              </a:defRPr>
            </a:lvl6pPr>
            <a:lvl7pPr indent="-298450" lvl="6" marL="3200400" rtl="0">
              <a:spcBef>
                <a:spcPts val="1600"/>
              </a:spcBef>
              <a:spcAft>
                <a:spcPts val="0"/>
              </a:spcAft>
              <a:buClr>
                <a:schemeClr val="dk2"/>
              </a:buClr>
              <a:buSzPts val="1100"/>
              <a:buChar char="●"/>
              <a:defRPr>
                <a:solidFill>
                  <a:schemeClr val="dk2"/>
                </a:solidFill>
              </a:defRPr>
            </a:lvl7pPr>
            <a:lvl8pPr indent="-298450" lvl="7" marL="3657600" rtl="0">
              <a:spcBef>
                <a:spcPts val="1600"/>
              </a:spcBef>
              <a:spcAft>
                <a:spcPts val="0"/>
              </a:spcAft>
              <a:buClr>
                <a:schemeClr val="dk2"/>
              </a:buClr>
              <a:buSzPts val="1100"/>
              <a:buChar char="○"/>
              <a:defRPr>
                <a:solidFill>
                  <a:schemeClr val="dk2"/>
                </a:solidFill>
              </a:defRPr>
            </a:lvl8pPr>
            <a:lvl9pPr indent="-298450" lvl="8" marL="4114800" rtl="0">
              <a:spcBef>
                <a:spcPts val="1600"/>
              </a:spcBef>
              <a:spcAft>
                <a:spcPts val="1600"/>
              </a:spcAft>
              <a:buClr>
                <a:schemeClr val="dk2"/>
              </a:buClr>
              <a:buSzPts val="1100"/>
              <a:buChar char="■"/>
              <a:defRPr>
                <a:solidFill>
                  <a:schemeClr val="dk2"/>
                </a:solidFill>
              </a:defRPr>
            </a:lvl9pPr>
          </a:lstStyle>
          <a:p/>
        </p:txBody>
      </p:sp>
      <p:sp>
        <p:nvSpPr>
          <p:cNvPr id="216" name="Google Shape;216;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tr"/>
              <a:t>‹#›</a:t>
            </a:fld>
            <a:endParaRPr/>
          </a:p>
        </p:txBody>
      </p:sp>
      <p:sp>
        <p:nvSpPr>
          <p:cNvPr id="217" name="Google Shape;217;p16">
            <a:hlinkClick action="ppaction://hlinksldjump" r:id="rId3"/>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6">
            <a:hlinkClick action="ppaction://hlinksldjump" r:id="rId4"/>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6">
            <a:hlinkClick action="ppaction://hlinksldjump" r:id="rId5"/>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6">
            <a:hlinkClick action="ppaction://hlinksldjump" r:id="rId6"/>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1" name="Google Shape;221;p16"/>
          <p:cNvGrpSpPr/>
          <p:nvPr/>
        </p:nvGrpSpPr>
        <p:grpSpPr>
          <a:xfrm>
            <a:off x="0" y="381001"/>
            <a:ext cx="1037850" cy="1016287"/>
            <a:chOff x="0" y="381001"/>
            <a:chExt cx="1037850" cy="1016287"/>
          </a:xfrm>
        </p:grpSpPr>
        <p:sp>
          <p:nvSpPr>
            <p:cNvPr id="222" name="Google Shape;222;p1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grpSp>
        <p:nvGrpSpPr>
          <p:cNvPr id="18" name="Google Shape;18;p3"/>
          <p:cNvGrpSpPr/>
          <p:nvPr/>
        </p:nvGrpSpPr>
        <p:grpSpPr>
          <a:xfrm>
            <a:off x="4406400" y="0"/>
            <a:ext cx="4737600" cy="5143065"/>
            <a:chOff x="4406400" y="0"/>
            <a:chExt cx="4737600" cy="5143065"/>
          </a:xfrm>
        </p:grpSpPr>
        <p:sp>
          <p:nvSpPr>
            <p:cNvPr id="19" name="Google Shape;19;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 name="Google Shape;37;p3"/>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8" name="Google Shape;38;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
        <p:nvSpPr>
          <p:cNvPr id="39" name="Google Shape;39;p3">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spTree>
      <p:nvGrpSpPr>
        <p:cNvPr id="43" name="Shape 43"/>
        <p:cNvGrpSpPr/>
        <p:nvPr/>
      </p:nvGrpSpPr>
      <p:grpSpPr>
        <a:xfrm>
          <a:off x="0" y="0"/>
          <a:ext cx="0" cy="0"/>
          <a:chOff x="0" y="0"/>
          <a:chExt cx="0" cy="0"/>
        </a:xfrm>
      </p:grpSpPr>
      <p:grpSp>
        <p:nvGrpSpPr>
          <p:cNvPr id="44" name="Google Shape;44;p4"/>
          <p:cNvGrpSpPr/>
          <p:nvPr/>
        </p:nvGrpSpPr>
        <p:grpSpPr>
          <a:xfrm>
            <a:off x="4406400" y="0"/>
            <a:ext cx="4737600" cy="5143065"/>
            <a:chOff x="4406400" y="0"/>
            <a:chExt cx="4737600" cy="5143065"/>
          </a:xfrm>
        </p:grpSpPr>
        <p:sp>
          <p:nvSpPr>
            <p:cNvPr id="45" name="Google Shape;45;p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 name="Google Shape;63;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tr"/>
              <a:t>‹#›</a:t>
            </a:fld>
            <a:endParaRPr/>
          </a:p>
        </p:txBody>
      </p:sp>
      <p:sp>
        <p:nvSpPr>
          <p:cNvPr id="64" name="Google Shape;64;p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5" name="Shape 65"/>
        <p:cNvGrpSpPr/>
        <p:nvPr/>
      </p:nvGrpSpPr>
      <p:grpSpPr>
        <a:xfrm>
          <a:off x="0" y="0"/>
          <a:ext cx="0" cy="0"/>
          <a:chOff x="0" y="0"/>
          <a:chExt cx="0" cy="0"/>
        </a:xfrm>
      </p:grpSpPr>
      <p:sp>
        <p:nvSpPr>
          <p:cNvPr id="66" name="Google Shape;66;p5">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5">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5">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5">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 name="Google Shape;70;p5"/>
          <p:cNvGrpSpPr/>
          <p:nvPr/>
        </p:nvGrpSpPr>
        <p:grpSpPr>
          <a:xfrm>
            <a:off x="0" y="381001"/>
            <a:ext cx="1037850" cy="1016287"/>
            <a:chOff x="0" y="381001"/>
            <a:chExt cx="1037850" cy="1016287"/>
          </a:xfrm>
        </p:grpSpPr>
        <p:sp>
          <p:nvSpPr>
            <p:cNvPr id="71" name="Google Shape;71;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 name="Google Shape;73;p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74" name="Google Shape;74;p5"/>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75" name="Google Shape;7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1">
  <p:cSld name="TITLE_AND_BODY_2">
    <p:spTree>
      <p:nvGrpSpPr>
        <p:cNvPr id="76" name="Shape 76"/>
        <p:cNvGrpSpPr/>
        <p:nvPr/>
      </p:nvGrpSpPr>
      <p:grpSpPr>
        <a:xfrm>
          <a:off x="0" y="0"/>
          <a:ext cx="0" cy="0"/>
          <a:chOff x="0" y="0"/>
          <a:chExt cx="0" cy="0"/>
        </a:xfrm>
      </p:grpSpPr>
      <p:sp>
        <p:nvSpPr>
          <p:cNvPr id="77" name="Google Shape;77;p6"/>
          <p:cNvSpPr txBox="1"/>
          <p:nvPr>
            <p:ph type="title"/>
          </p:nvPr>
        </p:nvSpPr>
        <p:spPr>
          <a:xfrm>
            <a:off x="361071" y="1924852"/>
            <a:ext cx="2304900" cy="17973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78" name="Google Shape;78;p6"/>
          <p:cNvSpPr/>
          <p:nvPr/>
        </p:nvSpPr>
        <p:spPr>
          <a:xfrm>
            <a:off x="4564200" y="0"/>
            <a:ext cx="45798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6"/>
          <p:cNvSpPr txBox="1"/>
          <p:nvPr>
            <p:ph idx="1" type="body"/>
          </p:nvPr>
        </p:nvSpPr>
        <p:spPr>
          <a:xfrm>
            <a:off x="6451271" y="1924850"/>
            <a:ext cx="2304900" cy="1797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
        <p:nvSpPr>
          <p:cNvPr id="80" name="Google Shape;80;p6">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6">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6">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6">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 name="Google Shape;84;p6"/>
          <p:cNvGrpSpPr/>
          <p:nvPr/>
        </p:nvGrpSpPr>
        <p:grpSpPr>
          <a:xfrm>
            <a:off x="0" y="381001"/>
            <a:ext cx="1037850" cy="1016287"/>
            <a:chOff x="0" y="381001"/>
            <a:chExt cx="1037850" cy="1016287"/>
          </a:xfrm>
        </p:grpSpPr>
        <p:sp>
          <p:nvSpPr>
            <p:cNvPr id="85" name="Google Shape;85;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 name="Google Shape;87;p6"/>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88" name="Google Shape;88;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2">
  <p:cSld name="TITLE_AND_BODY_2_1">
    <p:spTree>
      <p:nvGrpSpPr>
        <p:cNvPr id="89" name="Shape 89"/>
        <p:cNvGrpSpPr/>
        <p:nvPr/>
      </p:nvGrpSpPr>
      <p:grpSpPr>
        <a:xfrm>
          <a:off x="0" y="0"/>
          <a:ext cx="0" cy="0"/>
          <a:chOff x="0" y="0"/>
          <a:chExt cx="0" cy="0"/>
        </a:xfrm>
      </p:grpSpPr>
      <p:sp>
        <p:nvSpPr>
          <p:cNvPr id="90" name="Google Shape;90;p7"/>
          <p:cNvSpPr txBox="1"/>
          <p:nvPr>
            <p:ph type="title"/>
          </p:nvPr>
        </p:nvSpPr>
        <p:spPr>
          <a:xfrm>
            <a:off x="702850" y="1708619"/>
            <a:ext cx="3333300" cy="14709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91" name="Google Shape;91;p7"/>
          <p:cNvSpPr/>
          <p:nvPr/>
        </p:nvSpPr>
        <p:spPr>
          <a:xfrm>
            <a:off x="0" y="3486600"/>
            <a:ext cx="9144000" cy="165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7">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7">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7">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7">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 name="Google Shape;96;p7"/>
          <p:cNvGrpSpPr/>
          <p:nvPr/>
        </p:nvGrpSpPr>
        <p:grpSpPr>
          <a:xfrm>
            <a:off x="0" y="381001"/>
            <a:ext cx="1037850" cy="1016287"/>
            <a:chOff x="0" y="381001"/>
            <a:chExt cx="1037850" cy="1016287"/>
          </a:xfrm>
        </p:grpSpPr>
        <p:sp>
          <p:nvSpPr>
            <p:cNvPr id="97" name="Google Shape;97;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 name="Google Shape;99;p7"/>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100" name="Google Shape;100;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tr"/>
              <a:t>‹#›</a:t>
            </a:fld>
            <a:endParaRPr/>
          </a:p>
        </p:txBody>
      </p:sp>
      <p:sp>
        <p:nvSpPr>
          <p:cNvPr id="101" name="Google Shape;101;p7"/>
          <p:cNvSpPr txBox="1"/>
          <p:nvPr>
            <p:ph idx="1" type="body"/>
          </p:nvPr>
        </p:nvSpPr>
        <p:spPr>
          <a:xfrm>
            <a:off x="702850" y="3625275"/>
            <a:ext cx="3333300" cy="765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2" name="Shape 102"/>
        <p:cNvGrpSpPr/>
        <p:nvPr/>
      </p:nvGrpSpPr>
      <p:grpSpPr>
        <a:xfrm>
          <a:off x="0" y="0"/>
          <a:ext cx="0" cy="0"/>
          <a:chOff x="0" y="0"/>
          <a:chExt cx="0" cy="0"/>
        </a:xfrm>
      </p:grpSpPr>
      <p:sp>
        <p:nvSpPr>
          <p:cNvPr id="103" name="Google Shape;103;p8">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8">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8">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8">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7" name="Google Shape;107;p8"/>
          <p:cNvGrpSpPr/>
          <p:nvPr/>
        </p:nvGrpSpPr>
        <p:grpSpPr>
          <a:xfrm>
            <a:off x="0" y="381001"/>
            <a:ext cx="1037850" cy="1016287"/>
            <a:chOff x="0" y="381001"/>
            <a:chExt cx="1037850" cy="1016287"/>
          </a:xfrm>
        </p:grpSpPr>
        <p:sp>
          <p:nvSpPr>
            <p:cNvPr id="108" name="Google Shape;108;p8"/>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8"/>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 name="Google Shape;110;p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11" name="Google Shape;111;p8"/>
          <p:cNvSpPr txBox="1"/>
          <p:nvPr>
            <p:ph idx="1" type="body"/>
          </p:nvPr>
        </p:nvSpPr>
        <p:spPr>
          <a:xfrm>
            <a:off x="1297500"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2" name="Google Shape;112;p8"/>
          <p:cNvSpPr txBox="1"/>
          <p:nvPr>
            <p:ph idx="2" type="body"/>
          </p:nvPr>
        </p:nvSpPr>
        <p:spPr>
          <a:xfrm>
            <a:off x="4933221"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3" name="Google Shape;113;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4" name="Shape 114"/>
        <p:cNvGrpSpPr/>
        <p:nvPr/>
      </p:nvGrpSpPr>
      <p:grpSpPr>
        <a:xfrm>
          <a:off x="0" y="0"/>
          <a:ext cx="0" cy="0"/>
          <a:chOff x="0" y="0"/>
          <a:chExt cx="0" cy="0"/>
        </a:xfrm>
      </p:grpSpPr>
      <p:sp>
        <p:nvSpPr>
          <p:cNvPr id="115" name="Google Shape;115;p9">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9">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9">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9">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 name="Google Shape;119;p9"/>
          <p:cNvGrpSpPr/>
          <p:nvPr/>
        </p:nvGrpSpPr>
        <p:grpSpPr>
          <a:xfrm>
            <a:off x="0" y="381001"/>
            <a:ext cx="1037850" cy="1016287"/>
            <a:chOff x="0" y="381001"/>
            <a:chExt cx="1037850" cy="1016287"/>
          </a:xfrm>
        </p:grpSpPr>
        <p:sp>
          <p:nvSpPr>
            <p:cNvPr id="120" name="Google Shape;120;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 name="Google Shape;122;p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23" name="Google Shape;123;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24" name="Shape 124"/>
        <p:cNvGrpSpPr/>
        <p:nvPr/>
      </p:nvGrpSpPr>
      <p:grpSpPr>
        <a:xfrm>
          <a:off x="0" y="0"/>
          <a:ext cx="0" cy="0"/>
          <a:chOff x="0" y="0"/>
          <a:chExt cx="0" cy="0"/>
        </a:xfrm>
      </p:grpSpPr>
      <p:sp>
        <p:nvSpPr>
          <p:cNvPr id="125" name="Google Shape;125;p10">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0">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0">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0">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9" name="Google Shape;129;p10"/>
          <p:cNvGrpSpPr/>
          <p:nvPr/>
        </p:nvGrpSpPr>
        <p:grpSpPr>
          <a:xfrm>
            <a:off x="0" y="381001"/>
            <a:ext cx="1037850" cy="1016287"/>
            <a:chOff x="0" y="381001"/>
            <a:chExt cx="1037850" cy="1016287"/>
          </a:xfrm>
        </p:grpSpPr>
        <p:sp>
          <p:nvSpPr>
            <p:cNvPr id="130" name="Google Shape;130;p10"/>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0"/>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 name="Google Shape;132;p10"/>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33" name="Google Shape;133;p10"/>
          <p:cNvSpPr txBox="1"/>
          <p:nvPr>
            <p:ph idx="1" type="body"/>
          </p:nvPr>
        </p:nvSpPr>
        <p:spPr>
          <a:xfrm>
            <a:off x="1297500" y="1972550"/>
            <a:ext cx="3798900" cy="2415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34" name="Google Shape;13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1600"/>
              </a:spcBef>
              <a:spcAft>
                <a:spcPts val="0"/>
              </a:spcAft>
              <a:buClr>
                <a:schemeClr val="lt1"/>
              </a:buClr>
              <a:buSzPts val="1100"/>
              <a:buFont typeface="Open Sans"/>
              <a:buChar char="○"/>
              <a:defRPr sz="1100">
                <a:solidFill>
                  <a:schemeClr val="lt1"/>
                </a:solidFill>
                <a:latin typeface="Open Sans"/>
                <a:ea typeface="Open Sans"/>
                <a:cs typeface="Open Sans"/>
                <a:sym typeface="Open Sans"/>
              </a:defRPr>
            </a:lvl2pPr>
            <a:lvl3pPr indent="-298450" lvl="2" marL="1371600">
              <a:lnSpc>
                <a:spcPct val="115000"/>
              </a:lnSpc>
              <a:spcBef>
                <a:spcPts val="1600"/>
              </a:spcBef>
              <a:spcAft>
                <a:spcPts val="0"/>
              </a:spcAft>
              <a:buClr>
                <a:schemeClr val="lt1"/>
              </a:buClr>
              <a:buSzPts val="1100"/>
              <a:buFont typeface="Open Sans"/>
              <a:buChar char="■"/>
              <a:defRPr sz="1100">
                <a:solidFill>
                  <a:schemeClr val="lt1"/>
                </a:solidFill>
                <a:latin typeface="Open Sans"/>
                <a:ea typeface="Open Sans"/>
                <a:cs typeface="Open Sans"/>
                <a:sym typeface="Open Sans"/>
              </a:defRPr>
            </a:lvl3pPr>
            <a:lvl4pPr indent="-298450" lvl="3" marL="1828800">
              <a:lnSpc>
                <a:spcPct val="115000"/>
              </a:lnSpc>
              <a:spcBef>
                <a:spcPts val="1600"/>
              </a:spcBef>
              <a:spcAft>
                <a:spcPts val="0"/>
              </a:spcAft>
              <a:buClr>
                <a:schemeClr val="lt1"/>
              </a:buClr>
              <a:buSzPts val="1100"/>
              <a:buFont typeface="Open Sans"/>
              <a:buChar char="●"/>
              <a:defRPr sz="1100">
                <a:solidFill>
                  <a:schemeClr val="lt1"/>
                </a:solidFill>
                <a:latin typeface="Open Sans"/>
                <a:ea typeface="Open Sans"/>
                <a:cs typeface="Open Sans"/>
                <a:sym typeface="Open Sans"/>
              </a:defRPr>
            </a:lvl4pPr>
            <a:lvl5pPr indent="-298450" lvl="4" marL="2286000">
              <a:lnSpc>
                <a:spcPct val="115000"/>
              </a:lnSpc>
              <a:spcBef>
                <a:spcPts val="1600"/>
              </a:spcBef>
              <a:spcAft>
                <a:spcPts val="0"/>
              </a:spcAft>
              <a:buClr>
                <a:schemeClr val="lt1"/>
              </a:buClr>
              <a:buSzPts val="1100"/>
              <a:buFont typeface="Open Sans"/>
              <a:buChar char="○"/>
              <a:defRPr sz="1100">
                <a:solidFill>
                  <a:schemeClr val="lt1"/>
                </a:solidFill>
                <a:latin typeface="Open Sans"/>
                <a:ea typeface="Open Sans"/>
                <a:cs typeface="Open Sans"/>
                <a:sym typeface="Open Sans"/>
              </a:defRPr>
            </a:lvl5pPr>
            <a:lvl6pPr indent="-298450" lvl="5" marL="2743200">
              <a:lnSpc>
                <a:spcPct val="115000"/>
              </a:lnSpc>
              <a:spcBef>
                <a:spcPts val="1600"/>
              </a:spcBef>
              <a:spcAft>
                <a:spcPts val="0"/>
              </a:spcAft>
              <a:buClr>
                <a:schemeClr val="lt1"/>
              </a:buClr>
              <a:buSzPts val="1100"/>
              <a:buFont typeface="Open Sans"/>
              <a:buChar char="■"/>
              <a:defRPr sz="1100">
                <a:solidFill>
                  <a:schemeClr val="lt1"/>
                </a:solidFill>
                <a:latin typeface="Open Sans"/>
                <a:ea typeface="Open Sans"/>
                <a:cs typeface="Open Sans"/>
                <a:sym typeface="Open Sans"/>
              </a:defRPr>
            </a:lvl6pPr>
            <a:lvl7pPr indent="-298450" lvl="6" marL="3200400">
              <a:lnSpc>
                <a:spcPct val="115000"/>
              </a:lnSpc>
              <a:spcBef>
                <a:spcPts val="1600"/>
              </a:spcBef>
              <a:spcAft>
                <a:spcPts val="0"/>
              </a:spcAft>
              <a:buClr>
                <a:schemeClr val="lt1"/>
              </a:buClr>
              <a:buSzPts val="1100"/>
              <a:buFont typeface="Open Sans"/>
              <a:buChar char="●"/>
              <a:defRPr sz="1100">
                <a:solidFill>
                  <a:schemeClr val="lt1"/>
                </a:solidFill>
                <a:latin typeface="Open Sans"/>
                <a:ea typeface="Open Sans"/>
                <a:cs typeface="Open Sans"/>
                <a:sym typeface="Open Sans"/>
              </a:defRPr>
            </a:lvl7pPr>
            <a:lvl8pPr indent="-298450" lvl="7" marL="3657600">
              <a:lnSpc>
                <a:spcPct val="115000"/>
              </a:lnSpc>
              <a:spcBef>
                <a:spcPts val="1600"/>
              </a:spcBef>
              <a:spcAft>
                <a:spcPts val="0"/>
              </a:spcAft>
              <a:buClr>
                <a:schemeClr val="lt1"/>
              </a:buClr>
              <a:buSzPts val="1100"/>
              <a:buFont typeface="Open Sans"/>
              <a:buChar char="○"/>
              <a:defRPr sz="1100">
                <a:solidFill>
                  <a:schemeClr val="lt1"/>
                </a:solidFill>
                <a:latin typeface="Open Sans"/>
                <a:ea typeface="Open Sans"/>
                <a:cs typeface="Open Sans"/>
                <a:sym typeface="Open Sans"/>
              </a:defRPr>
            </a:lvl8pPr>
            <a:lvl9pPr indent="-298450" lvl="8" marL="4114800">
              <a:lnSpc>
                <a:spcPct val="115000"/>
              </a:lnSpc>
              <a:spcBef>
                <a:spcPts val="1600"/>
              </a:spcBef>
              <a:spcAft>
                <a:spcPts val="1600"/>
              </a:spcAft>
              <a:buClr>
                <a:schemeClr val="lt1"/>
              </a:buClr>
              <a:buSzPts val="1100"/>
              <a:buFont typeface="Open Sans"/>
              <a:buChar char="■"/>
              <a:defRPr sz="1100">
                <a:solidFill>
                  <a:schemeClr val="lt1"/>
                </a:solidFill>
                <a:latin typeface="Open Sans"/>
                <a:ea typeface="Open Sans"/>
                <a:cs typeface="Open Sans"/>
                <a:sym typeface="Open Sans"/>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Open Sans"/>
                <a:ea typeface="Open Sans"/>
                <a:cs typeface="Open Sans"/>
                <a:sym typeface="Open Sans"/>
              </a:defRPr>
            </a:lvl1pPr>
            <a:lvl2pPr lvl="1" algn="r">
              <a:buNone/>
              <a:defRPr sz="1000">
                <a:solidFill>
                  <a:schemeClr val="lt1"/>
                </a:solidFill>
                <a:latin typeface="Open Sans"/>
                <a:ea typeface="Open Sans"/>
                <a:cs typeface="Open Sans"/>
                <a:sym typeface="Open Sans"/>
              </a:defRPr>
            </a:lvl2pPr>
            <a:lvl3pPr lvl="2" algn="r">
              <a:buNone/>
              <a:defRPr sz="1000">
                <a:solidFill>
                  <a:schemeClr val="lt1"/>
                </a:solidFill>
                <a:latin typeface="Open Sans"/>
                <a:ea typeface="Open Sans"/>
                <a:cs typeface="Open Sans"/>
                <a:sym typeface="Open Sans"/>
              </a:defRPr>
            </a:lvl3pPr>
            <a:lvl4pPr lvl="3" algn="r">
              <a:buNone/>
              <a:defRPr sz="1000">
                <a:solidFill>
                  <a:schemeClr val="lt1"/>
                </a:solidFill>
                <a:latin typeface="Open Sans"/>
                <a:ea typeface="Open Sans"/>
                <a:cs typeface="Open Sans"/>
                <a:sym typeface="Open Sans"/>
              </a:defRPr>
            </a:lvl4pPr>
            <a:lvl5pPr lvl="4" algn="r">
              <a:buNone/>
              <a:defRPr sz="1000">
                <a:solidFill>
                  <a:schemeClr val="lt1"/>
                </a:solidFill>
                <a:latin typeface="Open Sans"/>
                <a:ea typeface="Open Sans"/>
                <a:cs typeface="Open Sans"/>
                <a:sym typeface="Open Sans"/>
              </a:defRPr>
            </a:lvl5pPr>
            <a:lvl6pPr lvl="5" algn="r">
              <a:buNone/>
              <a:defRPr sz="1000">
                <a:solidFill>
                  <a:schemeClr val="lt1"/>
                </a:solidFill>
                <a:latin typeface="Open Sans"/>
                <a:ea typeface="Open Sans"/>
                <a:cs typeface="Open Sans"/>
                <a:sym typeface="Open Sans"/>
              </a:defRPr>
            </a:lvl6pPr>
            <a:lvl7pPr lvl="6" algn="r">
              <a:buNone/>
              <a:defRPr sz="1000">
                <a:solidFill>
                  <a:schemeClr val="lt1"/>
                </a:solidFill>
                <a:latin typeface="Open Sans"/>
                <a:ea typeface="Open Sans"/>
                <a:cs typeface="Open Sans"/>
                <a:sym typeface="Open Sans"/>
              </a:defRPr>
            </a:lvl7pPr>
            <a:lvl8pPr lvl="7" algn="r">
              <a:buNone/>
              <a:defRPr sz="1000">
                <a:solidFill>
                  <a:schemeClr val="lt1"/>
                </a:solidFill>
                <a:latin typeface="Open Sans"/>
                <a:ea typeface="Open Sans"/>
                <a:cs typeface="Open Sans"/>
                <a:sym typeface="Open Sans"/>
              </a:defRPr>
            </a:lvl8pPr>
            <a:lvl9pPr lvl="8" algn="r">
              <a:buNone/>
              <a:defRPr sz="1000">
                <a:solidFill>
                  <a:schemeClr val="lt1"/>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tr"/>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xml"/><Relationship Id="rId3" Type="http://schemas.openxmlformats.org/officeDocument/2006/relationships/image" Target="../media/image7.png"/><Relationship Id="rId4" Type="http://schemas.openxmlformats.org/officeDocument/2006/relationships/image" Target="../media/image6.png"/><Relationship Id="rId5"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1.xml"/><Relationship Id="rId3" Type="http://schemas.openxmlformats.org/officeDocument/2006/relationships/image" Target="../media/image7.png"/><Relationship Id="rId4" Type="http://schemas.openxmlformats.org/officeDocument/2006/relationships/image" Target="../media/image6.png"/><Relationship Id="rId5"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2.xml"/><Relationship Id="rId3" Type="http://schemas.openxmlformats.org/officeDocument/2006/relationships/image" Target="../media/image3.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xml"/><Relationship Id="rId3" Type="http://schemas.openxmlformats.org/officeDocument/2006/relationships/image" Target="../media/image7.png"/><Relationship Id="rId4" Type="http://schemas.openxmlformats.org/officeDocument/2006/relationships/image" Target="../media/image6.png"/><Relationship Id="rId5"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17"/>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Font typeface="Arial"/>
              <a:buNone/>
            </a:pPr>
            <a:r>
              <a:rPr lang="tr" sz="2800">
                <a:solidFill>
                  <a:srgbClr val="FFE599"/>
                </a:solidFill>
                <a:latin typeface="Oswald Medium"/>
                <a:ea typeface="Oswald Medium"/>
                <a:cs typeface="Oswald Medium"/>
                <a:sym typeface="Oswald Medium"/>
              </a:rPr>
              <a:t>ÇOK SAYFALI TARANMIŞ TIFF VE PDF DOSYALARI ÜZERİNDE KARAKTER TANIMLAMA</a:t>
            </a:r>
            <a:endParaRPr sz="2800">
              <a:solidFill>
                <a:srgbClr val="FFE599"/>
              </a:solidFill>
              <a:latin typeface="Oswald Medium"/>
              <a:ea typeface="Oswald Medium"/>
              <a:cs typeface="Oswald Medium"/>
              <a:sym typeface="Oswald Medium"/>
            </a:endParaRPr>
          </a:p>
        </p:txBody>
      </p:sp>
      <p:sp>
        <p:nvSpPr>
          <p:cNvPr id="229" name="Google Shape;229;p17"/>
          <p:cNvSpPr txBox="1"/>
          <p:nvPr>
            <p:ph idx="1" type="subTitle"/>
          </p:nvPr>
        </p:nvSpPr>
        <p:spPr>
          <a:xfrm>
            <a:off x="4645350" y="3450925"/>
            <a:ext cx="2801100" cy="506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tr">
                <a:latin typeface="Open Sans"/>
                <a:ea typeface="Open Sans"/>
                <a:cs typeface="Open Sans"/>
                <a:sym typeface="Open Sans"/>
              </a:rPr>
              <a:t>OĞUZHAN YENEN - FURKAN ÖZ</a:t>
            </a:r>
            <a:endParaRPr b="1">
              <a:latin typeface="Open Sans"/>
              <a:ea typeface="Open Sans"/>
              <a:cs typeface="Open Sans"/>
              <a:sym typeface="Open Sans"/>
            </a:endParaRPr>
          </a:p>
        </p:txBody>
      </p:sp>
      <p:sp>
        <p:nvSpPr>
          <p:cNvPr id="230" name="Google Shape;230;p17"/>
          <p:cNvSpPr txBox="1"/>
          <p:nvPr>
            <p:ph idx="1" type="subTitle"/>
          </p:nvPr>
        </p:nvSpPr>
        <p:spPr>
          <a:xfrm>
            <a:off x="7546800" y="4824500"/>
            <a:ext cx="1597200" cy="506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tr">
                <a:latin typeface="Open Sans"/>
                <a:ea typeface="Open Sans"/>
                <a:cs typeface="Open Sans"/>
                <a:sym typeface="Open Sans"/>
              </a:rPr>
              <a:t>thecoderman</a:t>
            </a:r>
            <a:endParaRPr>
              <a:latin typeface="Open Sans"/>
              <a:ea typeface="Open Sans"/>
              <a:cs typeface="Open Sans"/>
              <a:sym typeface="Open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26"/>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tr" sz="2800">
                <a:solidFill>
                  <a:srgbClr val="FFE599"/>
                </a:solidFill>
                <a:latin typeface="Oswald Medium"/>
                <a:ea typeface="Oswald Medium"/>
                <a:cs typeface="Oswald Medium"/>
                <a:sym typeface="Oswald Medium"/>
              </a:rPr>
              <a:t>Projenin Uygulaması</a:t>
            </a:r>
            <a:endParaRPr sz="2800">
              <a:solidFill>
                <a:srgbClr val="FFE599"/>
              </a:solidFill>
              <a:latin typeface="Oswald Medium"/>
              <a:ea typeface="Oswald Medium"/>
              <a:cs typeface="Oswald Medium"/>
              <a:sym typeface="Oswald Medium"/>
            </a:endParaRPr>
          </a:p>
        </p:txBody>
      </p:sp>
      <p:sp>
        <p:nvSpPr>
          <p:cNvPr id="290" name="Google Shape;290;p26"/>
          <p:cNvSpPr txBox="1"/>
          <p:nvPr>
            <p:ph idx="1" type="body"/>
          </p:nvPr>
        </p:nvSpPr>
        <p:spPr>
          <a:xfrm>
            <a:off x="1297500" y="1972550"/>
            <a:ext cx="3798900" cy="2415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tr">
                <a:solidFill>
                  <a:srgbClr val="F3F3F3"/>
                </a:solidFill>
                <a:latin typeface="Arial"/>
                <a:ea typeface="Arial"/>
                <a:cs typeface="Arial"/>
                <a:sym typeface="Arial"/>
              </a:rPr>
              <a:t>Diğer bir uygulama alanımız ise belgelerde confidence değerleri ile metin çıkarılması işlemi yapılmak </a:t>
            </a:r>
            <a:r>
              <a:rPr lang="tr">
                <a:solidFill>
                  <a:srgbClr val="F3F3F3"/>
                </a:solidFill>
                <a:latin typeface="Arial"/>
                <a:ea typeface="Arial"/>
                <a:cs typeface="Arial"/>
                <a:sym typeface="Arial"/>
              </a:rPr>
              <a:t>istendiğinde</a:t>
            </a:r>
            <a:r>
              <a:rPr lang="tr">
                <a:solidFill>
                  <a:srgbClr val="F3F3F3"/>
                </a:solidFill>
                <a:latin typeface="Arial"/>
                <a:ea typeface="Arial"/>
                <a:cs typeface="Arial"/>
                <a:sym typeface="Arial"/>
              </a:rPr>
              <a:t>, sürenin çok uzaması noktasında olmuştur. </a:t>
            </a:r>
            <a:endParaRPr>
              <a:solidFill>
                <a:srgbClr val="F3F3F3"/>
              </a:solidFill>
              <a:latin typeface="Arial"/>
              <a:ea typeface="Arial"/>
              <a:cs typeface="Arial"/>
              <a:sym typeface="Arial"/>
            </a:endParaRPr>
          </a:p>
          <a:p>
            <a:pPr indent="0" lvl="0" marL="0" rtl="0" algn="l">
              <a:spcBef>
                <a:spcPts val="1600"/>
              </a:spcBef>
              <a:spcAft>
                <a:spcPts val="1600"/>
              </a:spcAft>
              <a:buNone/>
            </a:pPr>
            <a:r>
              <a:rPr lang="tr">
                <a:solidFill>
                  <a:srgbClr val="F3F3F3"/>
                </a:solidFill>
                <a:latin typeface="Arial"/>
                <a:ea typeface="Arial"/>
                <a:cs typeface="Arial"/>
                <a:sym typeface="Arial"/>
              </a:rPr>
              <a:t>Öncelikle bu durumun sebebi tespit edilerek kendi geliştirdiğimiz teknikle hem metin çıkarma hem confidence değeri hesaplama tekbir işlem altında yapılarak süre konusunda kazanımlar elde edilmiştir.</a:t>
            </a:r>
            <a:endParaRPr>
              <a:solidFill>
                <a:srgbClr val="F3F3F3"/>
              </a:solidFill>
              <a:latin typeface="Open Sans"/>
              <a:ea typeface="Open Sans"/>
              <a:cs typeface="Open Sans"/>
              <a:sym typeface="Open Sans"/>
            </a:endParaRPr>
          </a:p>
        </p:txBody>
      </p:sp>
      <p:pic>
        <p:nvPicPr>
          <p:cNvPr descr="offset_comp_267026.jpg" id="291" name="Google Shape;291;p26"/>
          <p:cNvPicPr preferRelativeResize="0"/>
          <p:nvPr/>
        </p:nvPicPr>
        <p:blipFill rotWithShape="1">
          <a:blip r:embed="rId3">
            <a:alphaModFix/>
          </a:blip>
          <a:srcRect b="-6208" l="39740" r="17180" t="41470"/>
          <a:stretch/>
        </p:blipFill>
        <p:spPr>
          <a:xfrm rot="-5400000">
            <a:off x="5710147" y="2704980"/>
            <a:ext cx="2431500" cy="2436000"/>
          </a:xfrm>
          <a:prstGeom prst="diagStripe">
            <a:avLst>
              <a:gd fmla="val 50445" name="adj"/>
            </a:avLst>
          </a:prstGeom>
          <a:noFill/>
          <a:ln>
            <a:noFill/>
          </a:ln>
        </p:spPr>
      </p:pic>
      <p:pic>
        <p:nvPicPr>
          <p:cNvPr descr="offset_comp_457517_edited2.jpg" id="292" name="Google Shape;292;p26"/>
          <p:cNvPicPr preferRelativeResize="0"/>
          <p:nvPr/>
        </p:nvPicPr>
        <p:blipFill rotWithShape="1">
          <a:blip r:embed="rId4">
            <a:alphaModFix/>
          </a:blip>
          <a:srcRect b="-10133" l="28499" r="21977" t="35784"/>
          <a:stretch/>
        </p:blipFill>
        <p:spPr>
          <a:xfrm rot="-5400000">
            <a:off x="5718946" y="1338207"/>
            <a:ext cx="2504700" cy="2509500"/>
          </a:xfrm>
          <a:prstGeom prst="diagStripe">
            <a:avLst>
              <a:gd fmla="val 50445" name="adj"/>
            </a:avLst>
          </a:prstGeom>
          <a:noFill/>
          <a:ln>
            <a:noFill/>
          </a:ln>
        </p:spPr>
      </p:pic>
      <p:pic>
        <p:nvPicPr>
          <p:cNvPr descr="offset_comp_442889_edtied2.jpg" id="293" name="Google Shape;293;p26"/>
          <p:cNvPicPr preferRelativeResize="0"/>
          <p:nvPr/>
        </p:nvPicPr>
        <p:blipFill rotWithShape="1">
          <a:blip r:embed="rId5">
            <a:alphaModFix/>
          </a:blip>
          <a:srcRect b="15476" l="23925" r="30743" t="16463"/>
          <a:stretch/>
        </p:blipFill>
        <p:spPr>
          <a:xfrm rot="5400000">
            <a:off x="6637386" y="2137210"/>
            <a:ext cx="2504700" cy="2509500"/>
          </a:xfrm>
          <a:prstGeom prst="diagStripe">
            <a:avLst>
              <a:gd fmla="val 50445" name="adj"/>
            </a:avLst>
          </a:prstGeom>
          <a:noFill/>
          <a:ln>
            <a:noFill/>
          </a:ln>
        </p:spPr>
      </p:pic>
      <p:sp>
        <p:nvSpPr>
          <p:cNvPr id="294" name="Google Shape;294;p26"/>
          <p:cNvSpPr/>
          <p:nvPr/>
        </p:nvSpPr>
        <p:spPr>
          <a:xfrm>
            <a:off x="7040600" y="3923575"/>
            <a:ext cx="2106350" cy="1222450"/>
          </a:xfrm>
          <a:custGeom>
            <a:rect b="b" l="l" r="r" t="t"/>
            <a:pathLst>
              <a:path extrusionOk="0" h="48898" w="84254">
                <a:moveTo>
                  <a:pt x="0" y="0"/>
                </a:moveTo>
                <a:lnTo>
                  <a:pt x="50319" y="0"/>
                </a:lnTo>
                <a:lnTo>
                  <a:pt x="84254" y="33935"/>
                </a:lnTo>
                <a:lnTo>
                  <a:pt x="84254" y="48898"/>
                </a:lnTo>
                <a:lnTo>
                  <a:pt x="48798" y="48898"/>
                </a:lnTo>
                <a:close/>
              </a:path>
            </a:pathLst>
          </a:custGeom>
          <a:solidFill>
            <a:schemeClr val="accent3"/>
          </a:solidFill>
          <a:ln>
            <a:noFill/>
          </a:ln>
        </p:spPr>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27"/>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tr" sz="2800">
                <a:solidFill>
                  <a:srgbClr val="FFE599"/>
                </a:solidFill>
                <a:latin typeface="Oswald Medium"/>
                <a:ea typeface="Oswald Medium"/>
                <a:cs typeface="Oswald Medium"/>
                <a:sym typeface="Oswald Medium"/>
              </a:rPr>
              <a:t>Projenin Uygulaması</a:t>
            </a:r>
            <a:endParaRPr sz="2800">
              <a:solidFill>
                <a:srgbClr val="FFE599"/>
              </a:solidFill>
              <a:latin typeface="Oswald Medium"/>
              <a:ea typeface="Oswald Medium"/>
              <a:cs typeface="Oswald Medium"/>
              <a:sym typeface="Oswald Medium"/>
            </a:endParaRPr>
          </a:p>
        </p:txBody>
      </p:sp>
      <p:sp>
        <p:nvSpPr>
          <p:cNvPr id="300" name="Google Shape;300;p27"/>
          <p:cNvSpPr txBox="1"/>
          <p:nvPr>
            <p:ph idx="1" type="body"/>
          </p:nvPr>
        </p:nvSpPr>
        <p:spPr>
          <a:xfrm>
            <a:off x="1189200" y="1506875"/>
            <a:ext cx="3798900" cy="2415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tr">
                <a:solidFill>
                  <a:srgbClr val="F3F3F3"/>
                </a:solidFill>
                <a:latin typeface="Arial"/>
                <a:ea typeface="Arial"/>
                <a:cs typeface="Arial"/>
                <a:sym typeface="Arial"/>
              </a:rPr>
              <a:t>Geliştirilen servisin multipart dosya sistemi ile beraber byte-array olarak(file'ın base64 ile string hale getirilmesi işlemi) işlem yapar hale getirilmesi, dosya upload aşamasında file protokollerini devre dışı bırakarak süre konusunda olumlu katkılar sağlamıştır (0.40 ms). </a:t>
            </a:r>
            <a:endParaRPr>
              <a:solidFill>
                <a:srgbClr val="F3F3F3"/>
              </a:solidFill>
              <a:latin typeface="Arial"/>
              <a:ea typeface="Arial"/>
              <a:cs typeface="Arial"/>
              <a:sym typeface="Arial"/>
            </a:endParaRPr>
          </a:p>
          <a:p>
            <a:pPr indent="0" lvl="0" marL="0" rtl="0" algn="l">
              <a:spcBef>
                <a:spcPts val="1600"/>
              </a:spcBef>
              <a:spcAft>
                <a:spcPts val="1600"/>
              </a:spcAft>
              <a:buNone/>
            </a:pPr>
            <a:r>
              <a:rPr lang="tr">
                <a:solidFill>
                  <a:srgbClr val="F3F3F3"/>
                </a:solidFill>
                <a:latin typeface="Arial"/>
                <a:ea typeface="Arial"/>
                <a:cs typeface="Arial"/>
                <a:sym typeface="Arial"/>
              </a:rPr>
              <a:t>İşlem parametreleri de esnek tutularak sistemin optimal seviyede çalışması sağlanmıştır. Derin tarama için "deep", "confidence" değer için "stats" ve özellikle “.pdf” ve “.tiff” türü belgeler için sadece istenilen sayfa/sayfalardan metnin çıkarılması için "pagenumbers" parametresi her bir endpoint için kullanılmıştır.</a:t>
            </a:r>
            <a:endParaRPr>
              <a:solidFill>
                <a:srgbClr val="F3F3F3"/>
              </a:solidFill>
              <a:latin typeface="Open Sans"/>
              <a:ea typeface="Open Sans"/>
              <a:cs typeface="Open Sans"/>
              <a:sym typeface="Open Sans"/>
            </a:endParaRPr>
          </a:p>
        </p:txBody>
      </p:sp>
      <p:pic>
        <p:nvPicPr>
          <p:cNvPr descr="offset_comp_267026.jpg" id="301" name="Google Shape;301;p27"/>
          <p:cNvPicPr preferRelativeResize="0"/>
          <p:nvPr/>
        </p:nvPicPr>
        <p:blipFill rotWithShape="1">
          <a:blip r:embed="rId3">
            <a:alphaModFix/>
          </a:blip>
          <a:srcRect b="-6208" l="39740" r="17180" t="41470"/>
          <a:stretch/>
        </p:blipFill>
        <p:spPr>
          <a:xfrm rot="-5400000">
            <a:off x="5710147" y="2704980"/>
            <a:ext cx="2431500" cy="2436000"/>
          </a:xfrm>
          <a:prstGeom prst="diagStripe">
            <a:avLst>
              <a:gd fmla="val 50445" name="adj"/>
            </a:avLst>
          </a:prstGeom>
          <a:noFill/>
          <a:ln>
            <a:noFill/>
          </a:ln>
        </p:spPr>
      </p:pic>
      <p:pic>
        <p:nvPicPr>
          <p:cNvPr descr="offset_comp_457517_edited2.jpg" id="302" name="Google Shape;302;p27"/>
          <p:cNvPicPr preferRelativeResize="0"/>
          <p:nvPr/>
        </p:nvPicPr>
        <p:blipFill rotWithShape="1">
          <a:blip r:embed="rId4">
            <a:alphaModFix/>
          </a:blip>
          <a:srcRect b="-10133" l="28499" r="21977" t="35784"/>
          <a:stretch/>
        </p:blipFill>
        <p:spPr>
          <a:xfrm rot="-5400000">
            <a:off x="5718946" y="1338207"/>
            <a:ext cx="2504700" cy="2509500"/>
          </a:xfrm>
          <a:prstGeom prst="diagStripe">
            <a:avLst>
              <a:gd fmla="val 50445" name="adj"/>
            </a:avLst>
          </a:prstGeom>
          <a:noFill/>
          <a:ln>
            <a:noFill/>
          </a:ln>
        </p:spPr>
      </p:pic>
      <p:pic>
        <p:nvPicPr>
          <p:cNvPr descr="offset_comp_442889_edtied2.jpg" id="303" name="Google Shape;303;p27"/>
          <p:cNvPicPr preferRelativeResize="0"/>
          <p:nvPr/>
        </p:nvPicPr>
        <p:blipFill rotWithShape="1">
          <a:blip r:embed="rId5">
            <a:alphaModFix/>
          </a:blip>
          <a:srcRect b="15476" l="23925" r="30743" t="16463"/>
          <a:stretch/>
        </p:blipFill>
        <p:spPr>
          <a:xfrm rot="5400000">
            <a:off x="6637386" y="2137210"/>
            <a:ext cx="2504700" cy="2509500"/>
          </a:xfrm>
          <a:prstGeom prst="diagStripe">
            <a:avLst>
              <a:gd fmla="val 50445" name="adj"/>
            </a:avLst>
          </a:prstGeom>
          <a:noFill/>
          <a:ln>
            <a:noFill/>
          </a:ln>
        </p:spPr>
      </p:pic>
      <p:sp>
        <p:nvSpPr>
          <p:cNvPr id="304" name="Google Shape;304;p27"/>
          <p:cNvSpPr/>
          <p:nvPr/>
        </p:nvSpPr>
        <p:spPr>
          <a:xfrm>
            <a:off x="7040600" y="3923575"/>
            <a:ext cx="2106350" cy="1222450"/>
          </a:xfrm>
          <a:custGeom>
            <a:rect b="b" l="l" r="r" t="t"/>
            <a:pathLst>
              <a:path extrusionOk="0" h="48898" w="84254">
                <a:moveTo>
                  <a:pt x="0" y="0"/>
                </a:moveTo>
                <a:lnTo>
                  <a:pt x="50319" y="0"/>
                </a:lnTo>
                <a:lnTo>
                  <a:pt x="84254" y="33935"/>
                </a:lnTo>
                <a:lnTo>
                  <a:pt x="84254" y="48898"/>
                </a:lnTo>
                <a:lnTo>
                  <a:pt x="48798" y="48898"/>
                </a:lnTo>
                <a:close/>
              </a:path>
            </a:pathLst>
          </a:custGeom>
          <a:solidFill>
            <a:schemeClr val="accent3"/>
          </a:solidFill>
          <a:ln>
            <a:noFill/>
          </a:ln>
        </p:spPr>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28"/>
          <p:cNvSpPr txBox="1"/>
          <p:nvPr>
            <p:ph type="title"/>
          </p:nvPr>
        </p:nvSpPr>
        <p:spPr>
          <a:xfrm>
            <a:off x="645300" y="1833775"/>
            <a:ext cx="3063300" cy="69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tr" sz="2800">
                <a:solidFill>
                  <a:srgbClr val="FFE599"/>
                </a:solidFill>
                <a:latin typeface="Oswald Medium"/>
                <a:ea typeface="Oswald Medium"/>
                <a:cs typeface="Oswald Medium"/>
                <a:sym typeface="Oswald Medium"/>
              </a:rPr>
              <a:t>Teşekkürler!</a:t>
            </a:r>
            <a:endParaRPr sz="2800">
              <a:solidFill>
                <a:srgbClr val="FFE599"/>
              </a:solidFill>
              <a:latin typeface="Oswald Medium"/>
              <a:ea typeface="Oswald Medium"/>
              <a:cs typeface="Oswald Medium"/>
              <a:sym typeface="Oswald Medium"/>
            </a:endParaRPr>
          </a:p>
        </p:txBody>
      </p:sp>
      <p:sp>
        <p:nvSpPr>
          <p:cNvPr id="310" name="Google Shape;310;p28"/>
          <p:cNvSpPr txBox="1"/>
          <p:nvPr>
            <p:ph idx="1" type="body"/>
          </p:nvPr>
        </p:nvSpPr>
        <p:spPr>
          <a:xfrm>
            <a:off x="645300" y="2644025"/>
            <a:ext cx="3063300" cy="970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tr">
                <a:latin typeface="Arial"/>
                <a:ea typeface="Arial"/>
                <a:cs typeface="Arial"/>
                <a:sym typeface="Arial"/>
              </a:rPr>
              <a:t>Değerli zamanınıza bizlere ayırdığınız için çok teşekkür ederiz…</a:t>
            </a:r>
            <a:endParaRPr/>
          </a:p>
        </p:txBody>
      </p:sp>
      <p:grpSp>
        <p:nvGrpSpPr>
          <p:cNvPr id="311" name="Google Shape;311;p28"/>
          <p:cNvGrpSpPr/>
          <p:nvPr/>
        </p:nvGrpSpPr>
        <p:grpSpPr>
          <a:xfrm>
            <a:off x="4066820" y="1553491"/>
            <a:ext cx="3159984" cy="2439109"/>
            <a:chOff x="3553042" y="1657806"/>
            <a:chExt cx="3461100" cy="2671532"/>
          </a:xfrm>
        </p:grpSpPr>
        <p:sp>
          <p:nvSpPr>
            <p:cNvPr id="312" name="Google Shape;312;p28"/>
            <p:cNvSpPr/>
            <p:nvPr/>
          </p:nvSpPr>
          <p:spPr>
            <a:xfrm>
              <a:off x="4856024" y="3625653"/>
              <a:ext cx="944700" cy="663300"/>
            </a:xfrm>
            <a:prstGeom prst="trapezoid">
              <a:avLst>
                <a:gd fmla="val 25000" name="adj"/>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28"/>
            <p:cNvSpPr/>
            <p:nvPr/>
          </p:nvSpPr>
          <p:spPr>
            <a:xfrm rot="10800000">
              <a:off x="4953871" y="3681997"/>
              <a:ext cx="400200" cy="606600"/>
            </a:xfrm>
            <a:prstGeom prst="triangle">
              <a:avLst>
                <a:gd fmla="val 96745"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28"/>
            <p:cNvSpPr/>
            <p:nvPr/>
          </p:nvSpPr>
          <p:spPr>
            <a:xfrm>
              <a:off x="4767796" y="3681816"/>
              <a:ext cx="163500" cy="606600"/>
            </a:xfrm>
            <a:prstGeom prst="triangle">
              <a:avLst>
                <a:gd fmla="val 98558"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28"/>
            <p:cNvSpPr/>
            <p:nvPr/>
          </p:nvSpPr>
          <p:spPr>
            <a:xfrm rot="10800000">
              <a:off x="4678237" y="4276102"/>
              <a:ext cx="1210800" cy="456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28"/>
            <p:cNvSpPr/>
            <p:nvPr/>
          </p:nvSpPr>
          <p:spPr>
            <a:xfrm rot="10800000">
              <a:off x="4668343" y="4283738"/>
              <a:ext cx="1230600" cy="45600"/>
            </a:xfrm>
            <a:prstGeom prst="roundRect">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28"/>
            <p:cNvSpPr/>
            <p:nvPr/>
          </p:nvSpPr>
          <p:spPr>
            <a:xfrm>
              <a:off x="4926950" y="3681915"/>
              <a:ext cx="42900" cy="594300"/>
            </a:xfrm>
            <a:prstGeom prst="rect">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28"/>
            <p:cNvSpPr/>
            <p:nvPr/>
          </p:nvSpPr>
          <p:spPr>
            <a:xfrm>
              <a:off x="3553042" y="1674645"/>
              <a:ext cx="3461100" cy="2014500"/>
            </a:xfrm>
            <a:prstGeom prst="roundRect">
              <a:avLst>
                <a:gd fmla="val 1882"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28"/>
            <p:cNvSpPr/>
            <p:nvPr/>
          </p:nvSpPr>
          <p:spPr>
            <a:xfrm>
              <a:off x="3553042" y="1657806"/>
              <a:ext cx="3461100" cy="2014500"/>
            </a:xfrm>
            <a:prstGeom prst="roundRect">
              <a:avLst>
                <a:gd fmla="val 1764"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320" name="Google Shape;320;p28"/>
          <p:cNvPicPr preferRelativeResize="0"/>
          <p:nvPr/>
        </p:nvPicPr>
        <p:blipFill rotWithShape="1">
          <a:blip r:embed="rId3">
            <a:alphaModFix/>
          </a:blip>
          <a:srcRect b="26215" l="45356" r="19582" t="50734"/>
          <a:stretch/>
        </p:blipFill>
        <p:spPr>
          <a:xfrm>
            <a:off x="4115130" y="1605638"/>
            <a:ext cx="3063300" cy="1745700"/>
          </a:xfrm>
          <a:prstGeom prst="rect">
            <a:avLst/>
          </a:prstGeom>
          <a:noFill/>
          <a:ln>
            <a:noFill/>
          </a:ln>
        </p:spPr>
      </p:pic>
      <p:sp>
        <p:nvSpPr>
          <p:cNvPr id="321" name="Google Shape;321;p28"/>
          <p:cNvSpPr/>
          <p:nvPr/>
        </p:nvSpPr>
        <p:spPr>
          <a:xfrm flipH="1">
            <a:off x="4114917" y="1606596"/>
            <a:ext cx="3063300" cy="17433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2" name="Google Shape;322;p28"/>
          <p:cNvGrpSpPr/>
          <p:nvPr/>
        </p:nvGrpSpPr>
        <p:grpSpPr>
          <a:xfrm>
            <a:off x="6762480" y="2546254"/>
            <a:ext cx="1024386" cy="1522884"/>
            <a:chOff x="6505573" y="2745170"/>
            <a:chExt cx="1122000" cy="1668000"/>
          </a:xfrm>
        </p:grpSpPr>
        <p:sp>
          <p:nvSpPr>
            <p:cNvPr id="323" name="Google Shape;323;p28"/>
            <p:cNvSpPr/>
            <p:nvPr/>
          </p:nvSpPr>
          <p:spPr>
            <a:xfrm>
              <a:off x="6517841" y="2745170"/>
              <a:ext cx="1109700" cy="1668000"/>
            </a:xfrm>
            <a:prstGeom prst="roundRect">
              <a:avLst>
                <a:gd fmla="val 5402"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28"/>
            <p:cNvSpPr/>
            <p:nvPr/>
          </p:nvSpPr>
          <p:spPr>
            <a:xfrm rot="-5400000">
              <a:off x="6238873" y="3024453"/>
              <a:ext cx="1655400" cy="1122000"/>
            </a:xfrm>
            <a:prstGeom prst="roundRect">
              <a:avLst>
                <a:gd fmla="val 4551"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28"/>
            <p:cNvSpPr/>
            <p:nvPr/>
          </p:nvSpPr>
          <p:spPr>
            <a:xfrm rot="-5400000">
              <a:off x="6238873" y="3012061"/>
              <a:ext cx="1655400" cy="1122000"/>
            </a:xfrm>
            <a:prstGeom prst="roundRect">
              <a:avLst>
                <a:gd fmla="val 4551"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28"/>
            <p:cNvSpPr/>
            <p:nvPr/>
          </p:nvSpPr>
          <p:spPr>
            <a:xfrm>
              <a:off x="6954127" y="4329594"/>
              <a:ext cx="224700" cy="315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327" name="Google Shape;327;p28"/>
          <p:cNvPicPr preferRelativeResize="0"/>
          <p:nvPr/>
        </p:nvPicPr>
        <p:blipFill rotWithShape="1">
          <a:blip r:embed="rId3">
            <a:alphaModFix/>
          </a:blip>
          <a:srcRect b="16020" l="53168" r="26238" t="53058"/>
          <a:stretch/>
        </p:blipFill>
        <p:spPr>
          <a:xfrm>
            <a:off x="6762097" y="2613771"/>
            <a:ext cx="1024200" cy="1333200"/>
          </a:xfrm>
          <a:prstGeom prst="rect">
            <a:avLst/>
          </a:prstGeom>
          <a:noFill/>
          <a:ln>
            <a:noFill/>
          </a:ln>
        </p:spPr>
      </p:pic>
      <p:sp>
        <p:nvSpPr>
          <p:cNvPr id="328" name="Google Shape;328;p28"/>
          <p:cNvSpPr/>
          <p:nvPr/>
        </p:nvSpPr>
        <p:spPr>
          <a:xfrm flipH="1">
            <a:off x="6762011" y="2613990"/>
            <a:ext cx="1024200" cy="13332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9" name="Google Shape;329;p28"/>
          <p:cNvGrpSpPr/>
          <p:nvPr/>
        </p:nvGrpSpPr>
        <p:grpSpPr>
          <a:xfrm>
            <a:off x="6405845" y="3121897"/>
            <a:ext cx="520684" cy="1036470"/>
            <a:chOff x="9543736" y="4486132"/>
            <a:chExt cx="570300" cy="1135235"/>
          </a:xfrm>
        </p:grpSpPr>
        <p:sp>
          <p:nvSpPr>
            <p:cNvPr id="330" name="Google Shape;330;p28"/>
            <p:cNvSpPr/>
            <p:nvPr/>
          </p:nvSpPr>
          <p:spPr>
            <a:xfrm>
              <a:off x="9543736" y="4487212"/>
              <a:ext cx="570300" cy="1132800"/>
            </a:xfrm>
            <a:prstGeom prst="roundRect">
              <a:avLst>
                <a:gd fmla="val 5402"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28"/>
            <p:cNvSpPr/>
            <p:nvPr/>
          </p:nvSpPr>
          <p:spPr>
            <a:xfrm rot="-5400000">
              <a:off x="9265568" y="4772968"/>
              <a:ext cx="1126800" cy="570000"/>
            </a:xfrm>
            <a:prstGeom prst="roundRect">
              <a:avLst>
                <a:gd fmla="val 4551"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28"/>
            <p:cNvSpPr/>
            <p:nvPr/>
          </p:nvSpPr>
          <p:spPr>
            <a:xfrm rot="-5400000">
              <a:off x="9265568" y="4764532"/>
              <a:ext cx="1126800" cy="570000"/>
            </a:xfrm>
            <a:prstGeom prst="roundRect">
              <a:avLst>
                <a:gd fmla="val 4551"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28"/>
            <p:cNvSpPr/>
            <p:nvPr/>
          </p:nvSpPr>
          <p:spPr>
            <a:xfrm>
              <a:off x="9736876" y="5519757"/>
              <a:ext cx="186300" cy="303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334" name="Google Shape;334;p28"/>
          <p:cNvPicPr preferRelativeResize="0"/>
          <p:nvPr/>
        </p:nvPicPr>
        <p:blipFill rotWithShape="1">
          <a:blip r:embed="rId3">
            <a:alphaModFix/>
          </a:blip>
          <a:srcRect b="36733" l="41330" r="47980" t="42211"/>
          <a:stretch/>
        </p:blipFill>
        <p:spPr>
          <a:xfrm>
            <a:off x="6405412" y="3121559"/>
            <a:ext cx="520500" cy="888900"/>
          </a:xfrm>
          <a:prstGeom prst="round2SameRect">
            <a:avLst>
              <a:gd fmla="val 4129" name="adj1"/>
              <a:gd fmla="val 0" name="adj2"/>
            </a:avLst>
          </a:prstGeom>
          <a:noFill/>
          <a:ln>
            <a:noFill/>
          </a:ln>
        </p:spPr>
      </p:pic>
      <p:sp>
        <p:nvSpPr>
          <p:cNvPr id="335" name="Google Shape;335;p28"/>
          <p:cNvSpPr/>
          <p:nvPr/>
        </p:nvSpPr>
        <p:spPr>
          <a:xfrm flipH="1">
            <a:off x="6405284" y="3142709"/>
            <a:ext cx="520500" cy="8679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6" name="Google Shape;336;p28"/>
          <p:cNvGrpSpPr/>
          <p:nvPr/>
        </p:nvGrpSpPr>
        <p:grpSpPr>
          <a:xfrm>
            <a:off x="7564804" y="3443361"/>
            <a:ext cx="455496" cy="692277"/>
            <a:chOff x="7384375" y="3728000"/>
            <a:chExt cx="498900" cy="758244"/>
          </a:xfrm>
        </p:grpSpPr>
        <p:sp>
          <p:nvSpPr>
            <p:cNvPr id="337" name="Google Shape;337;p28"/>
            <p:cNvSpPr/>
            <p:nvPr/>
          </p:nvSpPr>
          <p:spPr>
            <a:xfrm rot="10800000">
              <a:off x="7475552" y="4233644"/>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28"/>
            <p:cNvSpPr/>
            <p:nvPr/>
          </p:nvSpPr>
          <p:spPr>
            <a:xfrm rot="5400000">
              <a:off x="7506587" y="4276887"/>
              <a:ext cx="140700" cy="201900"/>
            </a:xfrm>
            <a:prstGeom prst="triangle">
              <a:avLst>
                <a:gd fmla="val 27359"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28"/>
            <p:cNvSpPr/>
            <p:nvPr/>
          </p:nvSpPr>
          <p:spPr>
            <a:xfrm>
              <a:off x="7475548" y="3728000"/>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28"/>
            <p:cNvSpPr/>
            <p:nvPr/>
          </p:nvSpPr>
          <p:spPr>
            <a:xfrm>
              <a:off x="7384375" y="3860325"/>
              <a:ext cx="498900" cy="498900"/>
            </a:xfrm>
            <a:prstGeom prst="ellipse">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1" name="Google Shape;341;p28"/>
          <p:cNvGrpSpPr/>
          <p:nvPr/>
        </p:nvGrpSpPr>
        <p:grpSpPr>
          <a:xfrm>
            <a:off x="7564836" y="3561758"/>
            <a:ext cx="478081" cy="462776"/>
            <a:chOff x="7384385" y="3857442"/>
            <a:chExt cx="523637" cy="506874"/>
          </a:xfrm>
        </p:grpSpPr>
        <p:sp>
          <p:nvSpPr>
            <p:cNvPr id="342" name="Google Shape;342;p28"/>
            <p:cNvSpPr/>
            <p:nvPr/>
          </p:nvSpPr>
          <p:spPr>
            <a:xfrm>
              <a:off x="7384385" y="3865416"/>
              <a:ext cx="498900" cy="498900"/>
            </a:xfrm>
            <a:prstGeom prst="ellipse">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3" name="Google Shape;343;p28"/>
            <p:cNvGrpSpPr/>
            <p:nvPr/>
          </p:nvGrpSpPr>
          <p:grpSpPr>
            <a:xfrm>
              <a:off x="7384385" y="3857442"/>
              <a:ext cx="523637" cy="498900"/>
              <a:chOff x="7384385" y="3857442"/>
              <a:chExt cx="523637" cy="498900"/>
            </a:xfrm>
          </p:grpSpPr>
          <p:sp>
            <p:nvSpPr>
              <p:cNvPr id="344" name="Google Shape;344;p28"/>
              <p:cNvSpPr/>
              <p:nvPr/>
            </p:nvSpPr>
            <p:spPr>
              <a:xfrm>
                <a:off x="7384385" y="3857442"/>
                <a:ext cx="498900" cy="4989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28"/>
              <p:cNvSpPr/>
              <p:nvPr/>
            </p:nvSpPr>
            <p:spPr>
              <a:xfrm>
                <a:off x="7856422" y="4081138"/>
                <a:ext cx="51600" cy="51600"/>
              </a:xfrm>
              <a:prstGeom prst="flowChartDelay">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pic>
        <p:nvPicPr>
          <p:cNvPr descr="offset_comp_342327_edited.jpg" id="346" name="Google Shape;346;p28"/>
          <p:cNvPicPr preferRelativeResize="0"/>
          <p:nvPr/>
        </p:nvPicPr>
        <p:blipFill rotWithShape="1">
          <a:blip r:embed="rId3">
            <a:alphaModFix/>
          </a:blip>
          <a:srcRect b="36557" l="48584" r="37425" t="47335"/>
          <a:stretch/>
        </p:blipFill>
        <p:spPr>
          <a:xfrm>
            <a:off x="7591905" y="3590541"/>
            <a:ext cx="400500" cy="399300"/>
          </a:xfrm>
          <a:prstGeom prst="ellipse">
            <a:avLst/>
          </a:prstGeom>
          <a:noFill/>
          <a:ln cap="flat" cmpd="sng" w="9525">
            <a:solidFill>
              <a:srgbClr val="FFFFFF"/>
            </a:solidFill>
            <a:prstDash val="solid"/>
            <a:round/>
            <a:headEnd len="sm" w="sm" type="none"/>
            <a:tailEnd len="sm" w="sm" type="none"/>
          </a:ln>
        </p:spPr>
      </p:pic>
      <p:grpSp>
        <p:nvGrpSpPr>
          <p:cNvPr id="347" name="Google Shape;347;p28"/>
          <p:cNvGrpSpPr/>
          <p:nvPr/>
        </p:nvGrpSpPr>
        <p:grpSpPr>
          <a:xfrm>
            <a:off x="8110843" y="3443361"/>
            <a:ext cx="435785" cy="692277"/>
            <a:chOff x="7982421" y="3727763"/>
            <a:chExt cx="477311" cy="758244"/>
          </a:xfrm>
        </p:grpSpPr>
        <p:sp>
          <p:nvSpPr>
            <p:cNvPr id="348" name="Google Shape;348;p28"/>
            <p:cNvSpPr/>
            <p:nvPr/>
          </p:nvSpPr>
          <p:spPr>
            <a:xfrm>
              <a:off x="8054507" y="3728825"/>
              <a:ext cx="316500" cy="756600"/>
            </a:xfrm>
            <a:prstGeom prst="roundRect">
              <a:avLst>
                <a:gd fmla="val 15418"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28"/>
            <p:cNvSpPr/>
            <p:nvPr/>
          </p:nvSpPr>
          <p:spPr>
            <a:xfrm rot="10800000">
              <a:off x="8054264" y="4233407"/>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28"/>
            <p:cNvSpPr/>
            <p:nvPr/>
          </p:nvSpPr>
          <p:spPr>
            <a:xfrm rot="5400000">
              <a:off x="8085300" y="4276650"/>
              <a:ext cx="140700" cy="201900"/>
            </a:xfrm>
            <a:prstGeom prst="triangle">
              <a:avLst>
                <a:gd fmla="val 27359"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28"/>
            <p:cNvSpPr/>
            <p:nvPr/>
          </p:nvSpPr>
          <p:spPr>
            <a:xfrm>
              <a:off x="8054261" y="3727763"/>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28"/>
            <p:cNvSpPr/>
            <p:nvPr/>
          </p:nvSpPr>
          <p:spPr>
            <a:xfrm>
              <a:off x="7991115" y="3866003"/>
              <a:ext cx="434400" cy="486900"/>
            </a:xfrm>
            <a:prstGeom prst="roundRect">
              <a:avLst>
                <a:gd fmla="val 12273"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28"/>
            <p:cNvSpPr/>
            <p:nvPr/>
          </p:nvSpPr>
          <p:spPr>
            <a:xfrm>
              <a:off x="7982425" y="3884047"/>
              <a:ext cx="451800" cy="499800"/>
            </a:xfrm>
            <a:prstGeom prst="roundRect">
              <a:avLst>
                <a:gd fmla="val 10240"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28"/>
            <p:cNvSpPr/>
            <p:nvPr/>
          </p:nvSpPr>
          <p:spPr>
            <a:xfrm>
              <a:off x="8408132" y="4081081"/>
              <a:ext cx="51600" cy="51600"/>
            </a:xfrm>
            <a:prstGeom prst="flowChartDelay">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28"/>
            <p:cNvSpPr/>
            <p:nvPr/>
          </p:nvSpPr>
          <p:spPr>
            <a:xfrm>
              <a:off x="7982421" y="3863888"/>
              <a:ext cx="451800" cy="513900"/>
            </a:xfrm>
            <a:prstGeom prst="roundRect">
              <a:avLst>
                <a:gd fmla="val 1024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356" name="Google Shape;356;p28"/>
          <p:cNvPicPr preferRelativeResize="0"/>
          <p:nvPr/>
        </p:nvPicPr>
        <p:blipFill rotWithShape="1">
          <a:blip r:embed="rId3">
            <a:alphaModFix/>
          </a:blip>
          <a:srcRect b="27092" l="49668" r="37351" t="55915"/>
          <a:stretch/>
        </p:blipFill>
        <p:spPr>
          <a:xfrm>
            <a:off x="8127235" y="3586562"/>
            <a:ext cx="379200" cy="429900"/>
          </a:xfrm>
          <a:prstGeom prst="roundRect">
            <a:avLst>
              <a:gd fmla="val 7794" name="adj"/>
            </a:avLst>
          </a:prstGeom>
          <a:noFill/>
          <a:ln cap="flat" cmpd="sng" w="9525">
            <a:solidFill>
              <a:srgbClr val="FFFFFF"/>
            </a:solidFill>
            <a:prstDash val="solid"/>
            <a:round/>
            <a:headEnd len="sm" w="sm" type="none"/>
            <a:tailEnd len="sm" w="sm" type="none"/>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18"/>
          <p:cNvSpPr txBox="1"/>
          <p:nvPr/>
        </p:nvSpPr>
        <p:spPr>
          <a:xfrm>
            <a:off x="1297500" y="1132625"/>
            <a:ext cx="7038900" cy="48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tr" sz="2800">
                <a:solidFill>
                  <a:srgbClr val="FFE599"/>
                </a:solidFill>
                <a:latin typeface="Oswald Medium"/>
                <a:ea typeface="Oswald Medium"/>
                <a:cs typeface="Oswald Medium"/>
                <a:sym typeface="Oswald Medium"/>
              </a:rPr>
              <a:t>İÇİNDEKİLER</a:t>
            </a:r>
            <a:endParaRPr sz="2800">
              <a:solidFill>
                <a:srgbClr val="FFE599"/>
              </a:solidFill>
              <a:latin typeface="Oswald Medium"/>
              <a:ea typeface="Oswald Medium"/>
              <a:cs typeface="Oswald Medium"/>
              <a:sym typeface="Oswald Medium"/>
            </a:endParaRPr>
          </a:p>
        </p:txBody>
      </p:sp>
      <p:sp>
        <p:nvSpPr>
          <p:cNvPr id="236" name="Google Shape;236;p18"/>
          <p:cNvSpPr txBox="1"/>
          <p:nvPr/>
        </p:nvSpPr>
        <p:spPr>
          <a:xfrm>
            <a:off x="4443275" y="2064600"/>
            <a:ext cx="3275400" cy="202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F3F3F3"/>
              </a:solidFill>
            </a:endParaRPr>
          </a:p>
          <a:p>
            <a:pPr indent="0" lvl="0" marL="0" rtl="0" algn="l">
              <a:spcBef>
                <a:spcPts val="0"/>
              </a:spcBef>
              <a:spcAft>
                <a:spcPts val="0"/>
              </a:spcAft>
              <a:buNone/>
            </a:pPr>
            <a:r>
              <a:t/>
            </a:r>
            <a:endParaRPr sz="1300">
              <a:solidFill>
                <a:srgbClr val="F3F3F3"/>
              </a:solidFill>
            </a:endParaRPr>
          </a:p>
          <a:p>
            <a:pPr indent="0" lvl="0" marL="0" rtl="0" algn="l">
              <a:spcBef>
                <a:spcPts val="0"/>
              </a:spcBef>
              <a:spcAft>
                <a:spcPts val="0"/>
              </a:spcAft>
              <a:buNone/>
            </a:pPr>
            <a:r>
              <a:rPr lang="tr" sz="1300">
                <a:solidFill>
                  <a:srgbClr val="F3F3F3"/>
                </a:solidFill>
              </a:rPr>
              <a:t>Bu sunum, taranmış evraklar üzerinde özellikle “.tiff” ve “.pdf” dosyaları ile tüm dosya formatlarını kapsayacak şekilde karakter tanıma sisteminin tanımını içermektedir.</a:t>
            </a:r>
            <a:endParaRPr sz="1300">
              <a:solidFill>
                <a:srgbClr val="F3F3F3"/>
              </a:solidFill>
            </a:endParaRPr>
          </a:p>
          <a:p>
            <a:pPr indent="0" lvl="0" marL="0" rtl="0" algn="l">
              <a:spcBef>
                <a:spcPts val="0"/>
              </a:spcBef>
              <a:spcAft>
                <a:spcPts val="0"/>
              </a:spcAft>
              <a:buNone/>
            </a:pPr>
            <a:r>
              <a:t/>
            </a:r>
            <a:endParaRPr sz="1300">
              <a:solidFill>
                <a:srgbClr val="F3F3F3"/>
              </a:solidFill>
            </a:endParaRPr>
          </a:p>
        </p:txBody>
      </p:sp>
      <p:sp>
        <p:nvSpPr>
          <p:cNvPr id="237" name="Google Shape;237;p18"/>
          <p:cNvSpPr txBox="1"/>
          <p:nvPr/>
        </p:nvSpPr>
        <p:spPr>
          <a:xfrm>
            <a:off x="1294300" y="2064601"/>
            <a:ext cx="3018300" cy="202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tr">
                <a:solidFill>
                  <a:schemeClr val="lt1"/>
                </a:solidFill>
                <a:latin typeface="Montserrat"/>
                <a:ea typeface="Montserrat"/>
                <a:cs typeface="Montserrat"/>
                <a:sym typeface="Montserrat"/>
              </a:rPr>
              <a:t>Biz Kimiz</a:t>
            </a:r>
            <a:endParaRPr>
              <a:solidFill>
                <a:schemeClr val="lt1"/>
              </a:solidFill>
              <a:latin typeface="Montserrat"/>
              <a:ea typeface="Montserrat"/>
              <a:cs typeface="Montserrat"/>
              <a:sym typeface="Montserrat"/>
            </a:endParaRPr>
          </a:p>
          <a:p>
            <a:pPr indent="0" lvl="0" marL="0" rtl="0" algn="l">
              <a:spcBef>
                <a:spcPts val="900"/>
              </a:spcBef>
              <a:spcAft>
                <a:spcPts val="0"/>
              </a:spcAft>
              <a:buNone/>
            </a:pPr>
            <a:r>
              <a:rPr lang="tr">
                <a:solidFill>
                  <a:schemeClr val="lt1"/>
                </a:solidFill>
                <a:latin typeface="Montserrat"/>
                <a:ea typeface="Montserrat"/>
                <a:cs typeface="Montserrat"/>
                <a:sym typeface="Montserrat"/>
              </a:rPr>
              <a:t>Tanıtım</a:t>
            </a:r>
            <a:endParaRPr sz="1800">
              <a:solidFill>
                <a:srgbClr val="FFFFFF"/>
              </a:solidFill>
              <a:latin typeface="Montserrat"/>
              <a:ea typeface="Montserrat"/>
              <a:cs typeface="Montserrat"/>
              <a:sym typeface="Montserrat"/>
            </a:endParaRPr>
          </a:p>
          <a:p>
            <a:pPr indent="0" lvl="0" marL="0" rtl="0" algn="l">
              <a:lnSpc>
                <a:spcPct val="100000"/>
              </a:lnSpc>
              <a:spcBef>
                <a:spcPts val="900"/>
              </a:spcBef>
              <a:spcAft>
                <a:spcPts val="0"/>
              </a:spcAft>
              <a:buNone/>
            </a:pPr>
            <a:r>
              <a:rPr lang="tr">
                <a:solidFill>
                  <a:srgbClr val="FFFFFF"/>
                </a:solidFill>
                <a:latin typeface="Montserrat"/>
                <a:ea typeface="Montserrat"/>
                <a:cs typeface="Montserrat"/>
                <a:sym typeface="Montserrat"/>
              </a:rPr>
              <a:t>Proje Fikri</a:t>
            </a:r>
            <a:endParaRPr>
              <a:solidFill>
                <a:srgbClr val="FFFFFF"/>
              </a:solidFill>
              <a:latin typeface="Montserrat"/>
              <a:ea typeface="Montserrat"/>
              <a:cs typeface="Montserrat"/>
              <a:sym typeface="Montserrat"/>
            </a:endParaRPr>
          </a:p>
          <a:p>
            <a:pPr indent="0" lvl="0" marL="0" rtl="0" algn="l">
              <a:lnSpc>
                <a:spcPct val="100000"/>
              </a:lnSpc>
              <a:spcBef>
                <a:spcPts val="900"/>
              </a:spcBef>
              <a:spcAft>
                <a:spcPts val="0"/>
              </a:spcAft>
              <a:buNone/>
            </a:pPr>
            <a:r>
              <a:rPr lang="tr">
                <a:solidFill>
                  <a:srgbClr val="FFFFFF"/>
                </a:solidFill>
                <a:latin typeface="Montserrat"/>
                <a:ea typeface="Montserrat"/>
                <a:cs typeface="Montserrat"/>
                <a:sym typeface="Montserrat"/>
              </a:rPr>
              <a:t>Projenin Çözümleri</a:t>
            </a:r>
            <a:endParaRPr sz="1800">
              <a:solidFill>
                <a:srgbClr val="FFFFFF"/>
              </a:solidFill>
              <a:latin typeface="Average"/>
              <a:ea typeface="Average"/>
              <a:cs typeface="Average"/>
              <a:sym typeface="Average"/>
            </a:endParaRPr>
          </a:p>
          <a:p>
            <a:pPr indent="0" lvl="0" marL="0" rtl="0" algn="l">
              <a:lnSpc>
                <a:spcPct val="100000"/>
              </a:lnSpc>
              <a:spcBef>
                <a:spcPts val="900"/>
              </a:spcBef>
              <a:spcAft>
                <a:spcPts val="0"/>
              </a:spcAft>
              <a:buNone/>
            </a:pPr>
            <a:r>
              <a:rPr lang="tr">
                <a:solidFill>
                  <a:srgbClr val="FFFFFF"/>
                </a:solidFill>
                <a:latin typeface="Montserrat"/>
                <a:ea typeface="Montserrat"/>
                <a:cs typeface="Montserrat"/>
                <a:sym typeface="Montserrat"/>
              </a:rPr>
              <a:t>Projenin Uygulaması</a:t>
            </a:r>
            <a:endParaRPr>
              <a:solidFill>
                <a:srgbClr val="FFFFFF"/>
              </a:solidFill>
              <a:latin typeface="Montserrat"/>
              <a:ea typeface="Montserrat"/>
              <a:cs typeface="Montserrat"/>
              <a:sym typeface="Montserrat"/>
            </a:endParaRPr>
          </a:p>
          <a:p>
            <a:pPr indent="0" lvl="0" marL="0" rtl="0" algn="l">
              <a:lnSpc>
                <a:spcPct val="100000"/>
              </a:lnSpc>
              <a:spcBef>
                <a:spcPts val="900"/>
              </a:spcBef>
              <a:spcAft>
                <a:spcPts val="900"/>
              </a:spcAft>
              <a:buNone/>
            </a:pPr>
            <a:r>
              <a:rPr lang="tr">
                <a:solidFill>
                  <a:srgbClr val="FFFFFF"/>
                </a:solidFill>
                <a:latin typeface="Montserrat"/>
                <a:ea typeface="Montserrat"/>
                <a:cs typeface="Montserrat"/>
                <a:sym typeface="Montserrat"/>
              </a:rPr>
              <a:t>Teşekkür</a:t>
            </a:r>
            <a:endParaRPr sz="1800">
              <a:solidFill>
                <a:srgbClr val="FFFFFF"/>
              </a:solidFill>
              <a:latin typeface="Average"/>
              <a:ea typeface="Average"/>
              <a:cs typeface="Average"/>
              <a:sym typeface="Average"/>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1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tr">
                <a:solidFill>
                  <a:srgbClr val="FFE599"/>
                </a:solidFill>
                <a:latin typeface="Oswald Medium"/>
                <a:ea typeface="Oswald Medium"/>
                <a:cs typeface="Oswald Medium"/>
                <a:sym typeface="Oswald Medium"/>
              </a:rPr>
              <a:t>Biz kimiz ?</a:t>
            </a:r>
            <a:endParaRPr>
              <a:solidFill>
                <a:srgbClr val="FFE599"/>
              </a:solidFill>
              <a:latin typeface="Oswald Medium"/>
              <a:ea typeface="Oswald Medium"/>
              <a:cs typeface="Oswald Medium"/>
              <a:sym typeface="Oswald Medium"/>
            </a:endParaRPr>
          </a:p>
        </p:txBody>
      </p:sp>
      <p:sp>
        <p:nvSpPr>
          <p:cNvPr id="243" name="Google Shape;243;p19"/>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tr">
                <a:latin typeface="Open Sans"/>
                <a:ea typeface="Open Sans"/>
                <a:cs typeface="Open Sans"/>
                <a:sym typeface="Open Sans"/>
              </a:rPr>
              <a:t>“Thecoderman” grubu olarak biz, 2018 yılından itibaren artan/azalan sayımızla birlikte karşılaşılan sorunlara çözümler üretebilmek amacıyla sivil inisiyatifler almaktayız. Özellikle makine öğrenmesi ve derin öğrenme teknolojilerini yakından takip ederek bu teknolojilerin sosyal hayata uyarlanması konusunda çalışmalar yapmaktayız.</a:t>
            </a:r>
            <a:endParaRPr>
              <a:latin typeface="Open Sans"/>
              <a:ea typeface="Open Sans"/>
              <a:cs typeface="Open Sans"/>
              <a:sym typeface="Open Sans"/>
            </a:endParaRPr>
          </a:p>
          <a:p>
            <a:pPr indent="0" lvl="0" marL="0" rtl="0" algn="l">
              <a:spcBef>
                <a:spcPts val="1600"/>
              </a:spcBef>
              <a:spcAft>
                <a:spcPts val="160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20"/>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tr" sz="2800">
                <a:solidFill>
                  <a:srgbClr val="FFE599"/>
                </a:solidFill>
                <a:latin typeface="Oswald Medium"/>
                <a:ea typeface="Oswald Medium"/>
                <a:cs typeface="Oswald Medium"/>
                <a:sym typeface="Oswald Medium"/>
              </a:rPr>
              <a:t>Biz kimiz ?</a:t>
            </a:r>
            <a:endParaRPr sz="2800">
              <a:solidFill>
                <a:srgbClr val="FFE599"/>
              </a:solidFill>
              <a:latin typeface="Oswald Medium"/>
              <a:ea typeface="Oswald Medium"/>
              <a:cs typeface="Oswald Medium"/>
              <a:sym typeface="Oswald Medium"/>
            </a:endParaRPr>
          </a:p>
        </p:txBody>
      </p:sp>
      <p:sp>
        <p:nvSpPr>
          <p:cNvPr id="249" name="Google Shape;249;p20"/>
          <p:cNvSpPr txBox="1"/>
          <p:nvPr>
            <p:ph idx="1" type="body"/>
          </p:nvPr>
        </p:nvSpPr>
        <p:spPr>
          <a:xfrm>
            <a:off x="1297500" y="1567550"/>
            <a:ext cx="3531900" cy="2861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tr" sz="1600">
                <a:latin typeface="Open Sans"/>
                <a:ea typeface="Open Sans"/>
                <a:cs typeface="Open Sans"/>
                <a:sym typeface="Open Sans"/>
              </a:rPr>
              <a:t>Oğuzhan YENEN</a:t>
            </a:r>
            <a:endParaRPr b="1" sz="1600">
              <a:latin typeface="Open Sans"/>
              <a:ea typeface="Open Sans"/>
              <a:cs typeface="Open Sans"/>
              <a:sym typeface="Open Sans"/>
            </a:endParaRPr>
          </a:p>
          <a:p>
            <a:pPr indent="0" lvl="0" marL="0" rtl="0" algn="l">
              <a:lnSpc>
                <a:spcPct val="115000"/>
              </a:lnSpc>
              <a:spcBef>
                <a:spcPts val="1600"/>
              </a:spcBef>
              <a:spcAft>
                <a:spcPts val="0"/>
              </a:spcAft>
              <a:buNone/>
            </a:pPr>
            <a:r>
              <a:rPr b="1" lang="tr">
                <a:latin typeface="Open Sans"/>
                <a:ea typeface="Open Sans"/>
                <a:cs typeface="Open Sans"/>
                <a:sym typeface="Open Sans"/>
              </a:rPr>
              <a:t>Eğitim: </a:t>
            </a:r>
            <a:endParaRPr b="1">
              <a:latin typeface="Open Sans"/>
              <a:ea typeface="Open Sans"/>
              <a:cs typeface="Open Sans"/>
              <a:sym typeface="Open Sans"/>
            </a:endParaRPr>
          </a:p>
          <a:p>
            <a:pPr indent="0" lvl="0" marL="0" rtl="0" algn="l">
              <a:lnSpc>
                <a:spcPct val="115000"/>
              </a:lnSpc>
              <a:spcBef>
                <a:spcPts val="0"/>
              </a:spcBef>
              <a:spcAft>
                <a:spcPts val="0"/>
              </a:spcAft>
              <a:buNone/>
            </a:pPr>
            <a:r>
              <a:rPr lang="tr">
                <a:latin typeface="Open Sans"/>
                <a:ea typeface="Open Sans"/>
                <a:cs typeface="Open Sans"/>
                <a:sym typeface="Open Sans"/>
              </a:rPr>
              <a:t>Çukurova Üniversitesi Bil.Prog.</a:t>
            </a:r>
            <a:endParaRPr>
              <a:latin typeface="Open Sans"/>
              <a:ea typeface="Open Sans"/>
              <a:cs typeface="Open Sans"/>
              <a:sym typeface="Open Sans"/>
            </a:endParaRPr>
          </a:p>
          <a:p>
            <a:pPr indent="0" lvl="0" marL="0" rtl="0" algn="l">
              <a:lnSpc>
                <a:spcPct val="115000"/>
              </a:lnSpc>
              <a:spcBef>
                <a:spcPts val="0"/>
              </a:spcBef>
              <a:spcAft>
                <a:spcPts val="0"/>
              </a:spcAft>
              <a:buNone/>
            </a:pPr>
            <a:r>
              <a:rPr lang="tr">
                <a:latin typeface="Open Sans"/>
                <a:ea typeface="Open Sans"/>
                <a:cs typeface="Open Sans"/>
                <a:sym typeface="Open Sans"/>
              </a:rPr>
              <a:t>Anadolu Üniversitesi Ç.E.K.O</a:t>
            </a:r>
            <a:endParaRPr>
              <a:latin typeface="Open Sans"/>
              <a:ea typeface="Open Sans"/>
              <a:cs typeface="Open Sans"/>
              <a:sym typeface="Open Sans"/>
            </a:endParaRPr>
          </a:p>
          <a:p>
            <a:pPr indent="0" lvl="0" marL="0" rtl="0" algn="l">
              <a:lnSpc>
                <a:spcPct val="115000"/>
              </a:lnSpc>
              <a:spcBef>
                <a:spcPts val="0"/>
              </a:spcBef>
              <a:spcAft>
                <a:spcPts val="0"/>
              </a:spcAft>
              <a:buNone/>
            </a:pPr>
            <a:r>
              <a:rPr lang="tr">
                <a:latin typeface="Open Sans"/>
                <a:ea typeface="Open Sans"/>
                <a:cs typeface="Open Sans"/>
                <a:sym typeface="Open Sans"/>
              </a:rPr>
              <a:t>Selçuk Üniversitesi Bilgisayar Müh.</a:t>
            </a:r>
            <a:endParaRPr>
              <a:latin typeface="Open Sans"/>
              <a:ea typeface="Open Sans"/>
              <a:cs typeface="Open Sans"/>
              <a:sym typeface="Open Sans"/>
            </a:endParaRPr>
          </a:p>
          <a:p>
            <a:pPr indent="0" lvl="0" marL="0" rtl="0" algn="l">
              <a:lnSpc>
                <a:spcPct val="115000"/>
              </a:lnSpc>
              <a:spcBef>
                <a:spcPts val="0"/>
              </a:spcBef>
              <a:spcAft>
                <a:spcPts val="0"/>
              </a:spcAft>
              <a:buNone/>
            </a:pPr>
            <a:r>
              <a:rPr lang="tr">
                <a:latin typeface="Open Sans"/>
                <a:ea typeface="Open Sans"/>
                <a:cs typeface="Open Sans"/>
                <a:sym typeface="Open Sans"/>
              </a:rPr>
              <a:t>Selçuk Üniversitesi Bilgisayar Müh. Yük.Lis.</a:t>
            </a:r>
            <a:endParaRPr>
              <a:latin typeface="Open Sans"/>
              <a:ea typeface="Open Sans"/>
              <a:cs typeface="Open Sans"/>
              <a:sym typeface="Open Sans"/>
            </a:endParaRPr>
          </a:p>
          <a:p>
            <a:pPr indent="0" lvl="0" marL="0" rtl="0" algn="l">
              <a:lnSpc>
                <a:spcPct val="115000"/>
              </a:lnSpc>
              <a:spcBef>
                <a:spcPts val="0"/>
              </a:spcBef>
              <a:spcAft>
                <a:spcPts val="0"/>
              </a:spcAft>
              <a:buNone/>
            </a:pPr>
            <a:r>
              <a:t/>
            </a:r>
            <a:endParaRPr>
              <a:latin typeface="Open Sans"/>
              <a:ea typeface="Open Sans"/>
              <a:cs typeface="Open Sans"/>
              <a:sym typeface="Open Sans"/>
            </a:endParaRPr>
          </a:p>
          <a:p>
            <a:pPr indent="0" lvl="0" marL="0" rtl="0" algn="l">
              <a:spcBef>
                <a:spcPts val="0"/>
              </a:spcBef>
              <a:spcAft>
                <a:spcPts val="0"/>
              </a:spcAft>
              <a:buNone/>
            </a:pPr>
            <a:r>
              <a:rPr b="1" lang="tr"/>
              <a:t>İş/Görev:</a:t>
            </a:r>
            <a:endParaRPr b="1"/>
          </a:p>
          <a:p>
            <a:pPr indent="0" lvl="0" marL="0" rtl="0" algn="l">
              <a:spcBef>
                <a:spcPts val="0"/>
              </a:spcBef>
              <a:spcAft>
                <a:spcPts val="0"/>
              </a:spcAft>
              <a:buNone/>
            </a:pPr>
            <a:r>
              <a:rPr lang="tr"/>
              <a:t>Adalet Bakanlığı Bilgi İşlem Genel Müdürlüğü Büyük Veri ve Yapay Zeka Şubesi </a:t>
            </a:r>
            <a:endParaRPr/>
          </a:p>
          <a:p>
            <a:pPr indent="0" lvl="0" marL="0" rtl="0" algn="l">
              <a:spcBef>
                <a:spcPts val="0"/>
              </a:spcBef>
              <a:spcAft>
                <a:spcPts val="0"/>
              </a:spcAft>
              <a:buNone/>
            </a:pPr>
            <a:r>
              <a:rPr lang="tr"/>
              <a:t>Mühendis</a:t>
            </a:r>
            <a:endParaRPr/>
          </a:p>
        </p:txBody>
      </p:sp>
      <p:sp>
        <p:nvSpPr>
          <p:cNvPr id="250" name="Google Shape;250;p20"/>
          <p:cNvSpPr txBox="1"/>
          <p:nvPr>
            <p:ph idx="1" type="body"/>
          </p:nvPr>
        </p:nvSpPr>
        <p:spPr>
          <a:xfrm>
            <a:off x="5164025" y="1567550"/>
            <a:ext cx="3531900" cy="2861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tr" sz="1600">
                <a:latin typeface="Open Sans"/>
                <a:ea typeface="Open Sans"/>
                <a:cs typeface="Open Sans"/>
                <a:sym typeface="Open Sans"/>
              </a:rPr>
              <a:t>Furkan ÖZ</a:t>
            </a:r>
            <a:endParaRPr b="1" sz="1600">
              <a:latin typeface="Open Sans"/>
              <a:ea typeface="Open Sans"/>
              <a:cs typeface="Open Sans"/>
              <a:sym typeface="Open Sans"/>
            </a:endParaRPr>
          </a:p>
          <a:p>
            <a:pPr indent="0" lvl="0" marL="0" rtl="0" algn="l">
              <a:lnSpc>
                <a:spcPct val="115000"/>
              </a:lnSpc>
              <a:spcBef>
                <a:spcPts val="1600"/>
              </a:spcBef>
              <a:spcAft>
                <a:spcPts val="0"/>
              </a:spcAft>
              <a:buNone/>
            </a:pPr>
            <a:r>
              <a:rPr b="1" lang="tr">
                <a:latin typeface="Open Sans"/>
                <a:ea typeface="Open Sans"/>
                <a:cs typeface="Open Sans"/>
                <a:sym typeface="Open Sans"/>
              </a:rPr>
              <a:t>Eğitim: </a:t>
            </a:r>
            <a:endParaRPr>
              <a:latin typeface="Open Sans"/>
              <a:ea typeface="Open Sans"/>
              <a:cs typeface="Open Sans"/>
              <a:sym typeface="Open Sans"/>
            </a:endParaRPr>
          </a:p>
          <a:p>
            <a:pPr indent="0" lvl="0" marL="0" rtl="0" algn="l">
              <a:lnSpc>
                <a:spcPct val="115000"/>
              </a:lnSpc>
              <a:spcBef>
                <a:spcPts val="0"/>
              </a:spcBef>
              <a:spcAft>
                <a:spcPts val="0"/>
              </a:spcAft>
              <a:buNone/>
            </a:pPr>
            <a:r>
              <a:rPr lang="tr">
                <a:latin typeface="Open Sans"/>
                <a:ea typeface="Open Sans"/>
                <a:cs typeface="Open Sans"/>
                <a:sym typeface="Open Sans"/>
              </a:rPr>
              <a:t>Selçuk Üniversitesi Bilgisayar Müh.</a:t>
            </a:r>
            <a:endParaRPr>
              <a:latin typeface="Open Sans"/>
              <a:ea typeface="Open Sans"/>
              <a:cs typeface="Open Sans"/>
              <a:sym typeface="Open Sans"/>
            </a:endParaRPr>
          </a:p>
          <a:p>
            <a:pPr indent="0" lvl="0" marL="0" rtl="0" algn="l">
              <a:lnSpc>
                <a:spcPct val="115000"/>
              </a:lnSpc>
              <a:spcBef>
                <a:spcPts val="0"/>
              </a:spcBef>
              <a:spcAft>
                <a:spcPts val="0"/>
              </a:spcAft>
              <a:buNone/>
            </a:pPr>
            <a:r>
              <a:rPr lang="tr">
                <a:latin typeface="Open Sans"/>
                <a:ea typeface="Open Sans"/>
                <a:cs typeface="Open Sans"/>
                <a:sym typeface="Open Sans"/>
              </a:rPr>
              <a:t>Selçuk Üniversitesi Bilgisayar Müh. Yük.Lis.</a:t>
            </a:r>
            <a:endParaRPr>
              <a:latin typeface="Open Sans"/>
              <a:ea typeface="Open Sans"/>
              <a:cs typeface="Open Sans"/>
              <a:sym typeface="Open Sans"/>
            </a:endParaRPr>
          </a:p>
          <a:p>
            <a:pPr indent="0" lvl="0" marL="0" rtl="0" algn="l">
              <a:lnSpc>
                <a:spcPct val="115000"/>
              </a:lnSpc>
              <a:spcBef>
                <a:spcPts val="0"/>
              </a:spcBef>
              <a:spcAft>
                <a:spcPts val="0"/>
              </a:spcAft>
              <a:buNone/>
            </a:pPr>
            <a:r>
              <a:t/>
            </a:r>
            <a:endParaRPr>
              <a:latin typeface="Open Sans"/>
              <a:ea typeface="Open Sans"/>
              <a:cs typeface="Open Sans"/>
              <a:sym typeface="Open Sans"/>
            </a:endParaRPr>
          </a:p>
          <a:p>
            <a:pPr indent="0" lvl="0" marL="0" rtl="0" algn="l">
              <a:lnSpc>
                <a:spcPct val="115000"/>
              </a:lnSpc>
              <a:spcBef>
                <a:spcPts val="0"/>
              </a:spcBef>
              <a:spcAft>
                <a:spcPts val="0"/>
              </a:spcAft>
              <a:buNone/>
            </a:pPr>
            <a:r>
              <a:t/>
            </a:r>
            <a:endParaRPr>
              <a:latin typeface="Open Sans"/>
              <a:ea typeface="Open Sans"/>
              <a:cs typeface="Open Sans"/>
              <a:sym typeface="Open Sans"/>
            </a:endParaRPr>
          </a:p>
          <a:p>
            <a:pPr indent="0" lvl="0" marL="0" rtl="0" algn="l">
              <a:lnSpc>
                <a:spcPct val="115000"/>
              </a:lnSpc>
              <a:spcBef>
                <a:spcPts val="0"/>
              </a:spcBef>
              <a:spcAft>
                <a:spcPts val="0"/>
              </a:spcAft>
              <a:buNone/>
            </a:pPr>
            <a:r>
              <a:t/>
            </a:r>
            <a:endParaRPr>
              <a:latin typeface="Open Sans"/>
              <a:ea typeface="Open Sans"/>
              <a:cs typeface="Open Sans"/>
              <a:sym typeface="Open Sans"/>
            </a:endParaRPr>
          </a:p>
          <a:p>
            <a:pPr indent="0" lvl="0" marL="0" rtl="0" algn="l">
              <a:spcBef>
                <a:spcPts val="0"/>
              </a:spcBef>
              <a:spcAft>
                <a:spcPts val="0"/>
              </a:spcAft>
              <a:buNone/>
            </a:pPr>
            <a:r>
              <a:rPr b="1" lang="tr"/>
              <a:t>İş/Görev:</a:t>
            </a:r>
            <a:endParaRPr b="1"/>
          </a:p>
          <a:p>
            <a:pPr indent="0" lvl="0" marL="0" rtl="0" algn="l">
              <a:spcBef>
                <a:spcPts val="0"/>
              </a:spcBef>
              <a:spcAft>
                <a:spcPts val="0"/>
              </a:spcAft>
              <a:buNone/>
            </a:pPr>
            <a:r>
              <a:rPr lang="tr"/>
              <a:t>Sağlık Bakanlığı Konya Şehir Hastanesi </a:t>
            </a:r>
            <a:endParaRPr/>
          </a:p>
          <a:p>
            <a:pPr indent="0" lvl="0" marL="0" rtl="0" algn="l">
              <a:spcBef>
                <a:spcPts val="0"/>
              </a:spcBef>
              <a:spcAft>
                <a:spcPts val="0"/>
              </a:spcAft>
              <a:buNone/>
            </a:pPr>
            <a:r>
              <a:rPr lang="tr"/>
              <a:t>Diyaliz Teknikeri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21"/>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tr" sz="2800">
                <a:solidFill>
                  <a:srgbClr val="FFE599"/>
                </a:solidFill>
                <a:latin typeface="Oswald Medium"/>
                <a:ea typeface="Oswald Medium"/>
                <a:cs typeface="Oswald Medium"/>
                <a:sym typeface="Oswald Medium"/>
              </a:rPr>
              <a:t>Biz kimiz ?</a:t>
            </a:r>
            <a:endParaRPr sz="2800">
              <a:solidFill>
                <a:srgbClr val="FFE599"/>
              </a:solidFill>
              <a:latin typeface="Oswald Medium"/>
              <a:ea typeface="Oswald Medium"/>
              <a:cs typeface="Oswald Medium"/>
              <a:sym typeface="Oswald Medium"/>
            </a:endParaRPr>
          </a:p>
        </p:txBody>
      </p:sp>
      <p:sp>
        <p:nvSpPr>
          <p:cNvPr id="256" name="Google Shape;256;p21"/>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tr">
                <a:latin typeface="Open Sans"/>
                <a:ea typeface="Open Sans"/>
                <a:cs typeface="Open Sans"/>
                <a:sym typeface="Open Sans"/>
              </a:rPr>
              <a:t>“Thecoderman” takımı olarak 2018 Üniversiteler Arası Proje Yarışmasında ”Akıllı Çevre” kategorisinde “Araç Kaza Takip Sistemi” isimli projemiz üçüncülük ödülü almıştır.</a:t>
            </a:r>
            <a:endParaRPr>
              <a:latin typeface="Open Sans"/>
              <a:ea typeface="Open Sans"/>
              <a:cs typeface="Open Sans"/>
              <a:sym typeface="Open Sans"/>
            </a:endParaRPr>
          </a:p>
          <a:p>
            <a:pPr indent="0" lvl="0" marL="0" rtl="0" algn="l">
              <a:spcBef>
                <a:spcPts val="1600"/>
              </a:spcBef>
              <a:spcAft>
                <a:spcPts val="160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22"/>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tr" sz="2800">
                <a:solidFill>
                  <a:srgbClr val="FFE599"/>
                </a:solidFill>
                <a:latin typeface="Oswald Medium"/>
                <a:ea typeface="Oswald Medium"/>
                <a:cs typeface="Oswald Medium"/>
                <a:sym typeface="Oswald Medium"/>
              </a:rPr>
              <a:t>Tanıtım</a:t>
            </a:r>
            <a:endParaRPr sz="2800">
              <a:solidFill>
                <a:srgbClr val="FFE599"/>
              </a:solidFill>
              <a:latin typeface="Oswald Medium"/>
              <a:ea typeface="Oswald Medium"/>
              <a:cs typeface="Oswald Medium"/>
              <a:sym typeface="Oswald Medium"/>
            </a:endParaRPr>
          </a:p>
        </p:txBody>
      </p:sp>
      <p:sp>
        <p:nvSpPr>
          <p:cNvPr id="262" name="Google Shape;262;p22"/>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tr" sz="1400">
                <a:solidFill>
                  <a:srgbClr val="F3F3F3"/>
                </a:solidFill>
                <a:latin typeface="Arial"/>
                <a:ea typeface="Arial"/>
                <a:cs typeface="Arial"/>
                <a:sym typeface="Arial"/>
              </a:rPr>
              <a:t>Bu çalışma, taranmış evraklar üzerinde, özellikle “.tiff” ve “.pdf” dosyalarında karşılaşılan problemlere çözüm üretmek ile beraber diğer dosya formatlarını kapsayacak şekilde taranmış belgeler üzerinde karakter tanımlama yapmayı amaçlamaktadır.  </a:t>
            </a:r>
            <a:endParaRPr sz="1400">
              <a:solidFill>
                <a:srgbClr val="F3F3F3"/>
              </a:solidFill>
              <a:latin typeface="Open Sans"/>
              <a:ea typeface="Open Sans"/>
              <a:cs typeface="Open Sans"/>
              <a:sym typeface="Open Sans"/>
            </a:endParaRPr>
          </a:p>
          <a:p>
            <a:pPr indent="0" lvl="0" marL="0" rtl="0" algn="l">
              <a:spcBef>
                <a:spcPts val="1600"/>
              </a:spcBef>
              <a:spcAft>
                <a:spcPts val="160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23"/>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tr" sz="2800">
                <a:solidFill>
                  <a:srgbClr val="FFE599"/>
                </a:solidFill>
                <a:latin typeface="Oswald Medium"/>
                <a:ea typeface="Oswald Medium"/>
                <a:cs typeface="Oswald Medium"/>
                <a:sym typeface="Oswald Medium"/>
              </a:rPr>
              <a:t>Projenin Fikri</a:t>
            </a:r>
            <a:endParaRPr sz="2800">
              <a:solidFill>
                <a:srgbClr val="FFE599"/>
              </a:solidFill>
              <a:latin typeface="Oswald Medium"/>
              <a:ea typeface="Oswald Medium"/>
              <a:cs typeface="Oswald Medium"/>
              <a:sym typeface="Oswald Medium"/>
            </a:endParaRPr>
          </a:p>
        </p:txBody>
      </p:sp>
      <p:sp>
        <p:nvSpPr>
          <p:cNvPr id="268" name="Google Shape;268;p23"/>
          <p:cNvSpPr txBox="1"/>
          <p:nvPr>
            <p:ph idx="1" type="body"/>
          </p:nvPr>
        </p:nvSpPr>
        <p:spPr>
          <a:xfrm>
            <a:off x="1373300" y="1849725"/>
            <a:ext cx="5877300" cy="80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tr">
                <a:solidFill>
                  <a:srgbClr val="F3F3F3"/>
                </a:solidFill>
                <a:latin typeface="Arial"/>
                <a:ea typeface="Arial"/>
                <a:cs typeface="Arial"/>
                <a:sym typeface="Arial"/>
              </a:rPr>
              <a:t>Projeyi ortaya çıkaran sebep, belge kategorilendirme üzerine yaptığımız yapay zeka çalışmalarında özellikle taranmış evraklar üzerinden hızlı ve doğru metin çıkarma  noktasında karşılaştığımız sorunlar olmuştur.</a:t>
            </a:r>
            <a:endParaRPr>
              <a:solidFill>
                <a:srgbClr val="F3F3F3"/>
              </a:solidFill>
              <a:latin typeface="Arial"/>
              <a:ea typeface="Arial"/>
              <a:cs typeface="Arial"/>
              <a:sym typeface="Arial"/>
            </a:endParaRPr>
          </a:p>
          <a:p>
            <a:pPr indent="0" lvl="0" marL="0" rtl="0" algn="l">
              <a:spcBef>
                <a:spcPts val="1600"/>
              </a:spcBef>
              <a:spcAft>
                <a:spcPts val="0"/>
              </a:spcAft>
              <a:buNone/>
            </a:pPr>
            <a:r>
              <a:rPr lang="tr">
                <a:solidFill>
                  <a:srgbClr val="F3F3F3"/>
                </a:solidFill>
                <a:latin typeface="Arial"/>
                <a:ea typeface="Arial"/>
                <a:cs typeface="Arial"/>
                <a:sym typeface="Arial"/>
              </a:rPr>
              <a:t>Taranmış belgeler üzerinde doğruluğu yüksek, hızlı çalışabilen ve esnek kullanıma izin veren bir OCR (optik karakter tanıma) motoru tasarlamak; tasarlanan OCR motorunun servis alt yapısıyla kullanıma sunulması projenin ana odağını oluşturmuştur.</a:t>
            </a:r>
            <a:endParaRPr>
              <a:solidFill>
                <a:srgbClr val="F3F3F3"/>
              </a:solidFill>
              <a:latin typeface="Open Sans"/>
              <a:ea typeface="Open Sans"/>
              <a:cs typeface="Open Sans"/>
              <a:sym typeface="Open Sans"/>
            </a:endParaRPr>
          </a:p>
          <a:p>
            <a:pPr indent="0" lvl="0" marL="0" rtl="0" algn="l">
              <a:spcBef>
                <a:spcPts val="1600"/>
              </a:spcBef>
              <a:spcAft>
                <a:spcPts val="1600"/>
              </a:spcAft>
              <a:buNone/>
            </a:pPr>
            <a:r>
              <a:t/>
            </a:r>
            <a:endParaRPr>
              <a:solidFill>
                <a:srgbClr val="F3F3F3"/>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2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tr" sz="2800">
                <a:solidFill>
                  <a:srgbClr val="FFE599"/>
                </a:solidFill>
                <a:latin typeface="Oswald Medium"/>
                <a:ea typeface="Oswald Medium"/>
                <a:cs typeface="Oswald Medium"/>
                <a:sym typeface="Oswald Medium"/>
              </a:rPr>
              <a:t>Projenin Çözümleri</a:t>
            </a:r>
            <a:endParaRPr sz="2800">
              <a:solidFill>
                <a:srgbClr val="FFE599"/>
              </a:solidFill>
              <a:latin typeface="Oswald Medium"/>
              <a:ea typeface="Oswald Medium"/>
              <a:cs typeface="Oswald Medium"/>
              <a:sym typeface="Oswald Medium"/>
            </a:endParaRPr>
          </a:p>
        </p:txBody>
      </p:sp>
      <p:sp>
        <p:nvSpPr>
          <p:cNvPr id="274" name="Google Shape;274;p24"/>
          <p:cNvSpPr txBox="1"/>
          <p:nvPr>
            <p:ph idx="1" type="body"/>
          </p:nvPr>
        </p:nvSpPr>
        <p:spPr>
          <a:xfrm>
            <a:off x="4429500" y="1480125"/>
            <a:ext cx="4318500" cy="17667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tr">
                <a:solidFill>
                  <a:srgbClr val="F3F3F3"/>
                </a:solidFill>
                <a:latin typeface="Arial"/>
                <a:ea typeface="Arial"/>
                <a:cs typeface="Arial"/>
                <a:sym typeface="Arial"/>
              </a:rPr>
              <a:t>Karşılaştığımız sorunlara çözüm üretmek amacıyla yaptığımız araştırmalarda bu alana öncülük eden birkaç farklı açık kaynak teknolojisi tespit edildi. </a:t>
            </a:r>
            <a:endParaRPr>
              <a:solidFill>
                <a:srgbClr val="F3F3F3"/>
              </a:solidFill>
              <a:latin typeface="Arial"/>
              <a:ea typeface="Arial"/>
              <a:cs typeface="Arial"/>
              <a:sym typeface="Arial"/>
            </a:endParaRPr>
          </a:p>
          <a:p>
            <a:pPr indent="0" lvl="0" marL="0" rtl="0" algn="l">
              <a:spcBef>
                <a:spcPts val="1600"/>
              </a:spcBef>
              <a:spcAft>
                <a:spcPts val="1600"/>
              </a:spcAft>
              <a:buNone/>
            </a:pPr>
            <a:r>
              <a:rPr lang="tr">
                <a:solidFill>
                  <a:srgbClr val="F3F3F3"/>
                </a:solidFill>
                <a:latin typeface="Arial"/>
                <a:ea typeface="Arial"/>
                <a:cs typeface="Arial"/>
                <a:sym typeface="Arial"/>
              </a:rPr>
              <a:t>Bunlar içinden seçtiğimiz </a:t>
            </a:r>
            <a:r>
              <a:rPr b="1" lang="tr">
                <a:solidFill>
                  <a:srgbClr val="F3F3F3"/>
                </a:solidFill>
                <a:latin typeface="Arial"/>
                <a:ea typeface="Arial"/>
                <a:cs typeface="Arial"/>
                <a:sym typeface="Arial"/>
              </a:rPr>
              <a:t>Tesseract</a:t>
            </a:r>
            <a:r>
              <a:rPr lang="tr">
                <a:solidFill>
                  <a:srgbClr val="F3F3F3"/>
                </a:solidFill>
                <a:latin typeface="Arial"/>
                <a:ea typeface="Arial"/>
                <a:cs typeface="Arial"/>
                <a:sym typeface="Arial"/>
              </a:rPr>
              <a:t>, açık kaynak bir metin tanıma motorudur. Bu çerçeveyi detaylı olarak inceledikten sonra öncelikle hızlı bir şekilde taranmış belgeden metni çıkaran bir servis geliştirmek, bu servisi de çeşitli kullanım alanlarına göre hazır hale getirmek ilk amaç olmuştur. İkincil olarak </a:t>
            </a:r>
            <a:r>
              <a:rPr b="1" lang="tr">
                <a:solidFill>
                  <a:srgbClr val="F3F3F3"/>
                </a:solidFill>
                <a:latin typeface="Arial"/>
                <a:ea typeface="Arial"/>
                <a:cs typeface="Arial"/>
                <a:sym typeface="Arial"/>
              </a:rPr>
              <a:t>confidence </a:t>
            </a:r>
            <a:r>
              <a:rPr lang="tr">
                <a:solidFill>
                  <a:srgbClr val="F3F3F3"/>
                </a:solidFill>
                <a:latin typeface="Arial"/>
                <a:ea typeface="Arial"/>
                <a:cs typeface="Arial"/>
                <a:sym typeface="Arial"/>
              </a:rPr>
              <a:t>değerini yüksek tutarak zor belgelerden de doğru metin çıkarma yapabilmek amaçlanmıştır.</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25"/>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tr" sz="2800">
                <a:solidFill>
                  <a:srgbClr val="FFE599"/>
                </a:solidFill>
                <a:latin typeface="Oswald Medium"/>
                <a:ea typeface="Oswald Medium"/>
                <a:cs typeface="Oswald Medium"/>
                <a:sym typeface="Oswald Medium"/>
              </a:rPr>
              <a:t>Projenin Uygulaması</a:t>
            </a:r>
            <a:endParaRPr sz="2800">
              <a:solidFill>
                <a:srgbClr val="FFE599"/>
              </a:solidFill>
              <a:latin typeface="Oswald Medium"/>
              <a:ea typeface="Oswald Medium"/>
              <a:cs typeface="Oswald Medium"/>
              <a:sym typeface="Oswald Medium"/>
            </a:endParaRPr>
          </a:p>
        </p:txBody>
      </p:sp>
      <p:sp>
        <p:nvSpPr>
          <p:cNvPr id="280" name="Google Shape;280;p25"/>
          <p:cNvSpPr txBox="1"/>
          <p:nvPr>
            <p:ph idx="1" type="body"/>
          </p:nvPr>
        </p:nvSpPr>
        <p:spPr>
          <a:xfrm>
            <a:off x="1297500" y="1972550"/>
            <a:ext cx="3798900" cy="2415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tr">
                <a:solidFill>
                  <a:srgbClr val="F3F3F3"/>
                </a:solidFill>
                <a:latin typeface="Arial"/>
                <a:ea typeface="Arial"/>
                <a:cs typeface="Arial"/>
                <a:sym typeface="Arial"/>
              </a:rPr>
              <a:t>Proje kapsamında geliştirdiğimiz servis, gönderilen belgenin (tüm resim formatları, özellikle “.pdf” ve “.tiff”) durumuna göre iki farklı endpoint  noktasından oluşmakta ve kendi içinde farklı işlemler kullanmaktadır. </a:t>
            </a:r>
            <a:endParaRPr>
              <a:solidFill>
                <a:srgbClr val="F3F3F3"/>
              </a:solidFill>
              <a:latin typeface="Arial"/>
              <a:ea typeface="Arial"/>
              <a:cs typeface="Arial"/>
              <a:sym typeface="Arial"/>
            </a:endParaRPr>
          </a:p>
          <a:p>
            <a:pPr indent="0" lvl="0" marL="0" rtl="0" algn="l">
              <a:spcBef>
                <a:spcPts val="1600"/>
              </a:spcBef>
              <a:spcAft>
                <a:spcPts val="1600"/>
              </a:spcAft>
              <a:buNone/>
            </a:pPr>
            <a:r>
              <a:rPr lang="tr">
                <a:solidFill>
                  <a:srgbClr val="F3F3F3"/>
                </a:solidFill>
                <a:latin typeface="Arial"/>
                <a:ea typeface="Arial"/>
                <a:cs typeface="Arial"/>
                <a:sym typeface="Arial"/>
              </a:rPr>
              <a:t>“.tiff” ve “.pdf” belgeleri çok sayfalı belgeler olduğu için bunlar üzerinde eş zamanlı olarak ocr işlemini başlatmak, süre açısından kazanım sağlamıştır. Diğer image formalatarı tek sayfalı olduğu için standart teknikler kulanılmıştır.</a:t>
            </a:r>
            <a:endParaRPr>
              <a:solidFill>
                <a:srgbClr val="F3F3F3"/>
              </a:solidFill>
              <a:latin typeface="Open Sans"/>
              <a:ea typeface="Open Sans"/>
              <a:cs typeface="Open Sans"/>
              <a:sym typeface="Open Sans"/>
            </a:endParaRPr>
          </a:p>
        </p:txBody>
      </p:sp>
      <p:pic>
        <p:nvPicPr>
          <p:cNvPr descr="offset_comp_267026.jpg" id="281" name="Google Shape;281;p25"/>
          <p:cNvPicPr preferRelativeResize="0"/>
          <p:nvPr/>
        </p:nvPicPr>
        <p:blipFill rotWithShape="1">
          <a:blip r:embed="rId3">
            <a:alphaModFix/>
          </a:blip>
          <a:srcRect b="-6208" l="39740" r="17180" t="41470"/>
          <a:stretch/>
        </p:blipFill>
        <p:spPr>
          <a:xfrm rot="-5400000">
            <a:off x="5710147" y="2704980"/>
            <a:ext cx="2431500" cy="2436000"/>
          </a:xfrm>
          <a:prstGeom prst="diagStripe">
            <a:avLst>
              <a:gd fmla="val 50445" name="adj"/>
            </a:avLst>
          </a:prstGeom>
          <a:noFill/>
          <a:ln>
            <a:noFill/>
          </a:ln>
        </p:spPr>
      </p:pic>
      <p:pic>
        <p:nvPicPr>
          <p:cNvPr descr="offset_comp_457517_edited2.jpg" id="282" name="Google Shape;282;p25"/>
          <p:cNvPicPr preferRelativeResize="0"/>
          <p:nvPr/>
        </p:nvPicPr>
        <p:blipFill rotWithShape="1">
          <a:blip r:embed="rId4">
            <a:alphaModFix/>
          </a:blip>
          <a:srcRect b="-10133" l="28499" r="21977" t="35784"/>
          <a:stretch/>
        </p:blipFill>
        <p:spPr>
          <a:xfrm rot="-5400000">
            <a:off x="5718946" y="1338207"/>
            <a:ext cx="2504700" cy="2509500"/>
          </a:xfrm>
          <a:prstGeom prst="diagStripe">
            <a:avLst>
              <a:gd fmla="val 50445" name="adj"/>
            </a:avLst>
          </a:prstGeom>
          <a:noFill/>
          <a:ln>
            <a:noFill/>
          </a:ln>
        </p:spPr>
      </p:pic>
      <p:pic>
        <p:nvPicPr>
          <p:cNvPr descr="offset_comp_442889_edtied2.jpg" id="283" name="Google Shape;283;p25"/>
          <p:cNvPicPr preferRelativeResize="0"/>
          <p:nvPr/>
        </p:nvPicPr>
        <p:blipFill rotWithShape="1">
          <a:blip r:embed="rId5">
            <a:alphaModFix/>
          </a:blip>
          <a:srcRect b="15476" l="23925" r="30743" t="16463"/>
          <a:stretch/>
        </p:blipFill>
        <p:spPr>
          <a:xfrm rot="5400000">
            <a:off x="6637386" y="2137210"/>
            <a:ext cx="2504700" cy="2509500"/>
          </a:xfrm>
          <a:prstGeom prst="diagStripe">
            <a:avLst>
              <a:gd fmla="val 50445" name="adj"/>
            </a:avLst>
          </a:prstGeom>
          <a:noFill/>
          <a:ln>
            <a:noFill/>
          </a:ln>
        </p:spPr>
      </p:pic>
      <p:sp>
        <p:nvSpPr>
          <p:cNvPr id="284" name="Google Shape;284;p25"/>
          <p:cNvSpPr/>
          <p:nvPr/>
        </p:nvSpPr>
        <p:spPr>
          <a:xfrm>
            <a:off x="7040600" y="3923575"/>
            <a:ext cx="2106350" cy="1222450"/>
          </a:xfrm>
          <a:custGeom>
            <a:rect b="b" l="l" r="r" t="t"/>
            <a:pathLst>
              <a:path extrusionOk="0" h="48898" w="84254">
                <a:moveTo>
                  <a:pt x="0" y="0"/>
                </a:moveTo>
                <a:lnTo>
                  <a:pt x="50319" y="0"/>
                </a:lnTo>
                <a:lnTo>
                  <a:pt x="84254" y="33935"/>
                </a:lnTo>
                <a:lnTo>
                  <a:pt x="84254" y="48898"/>
                </a:lnTo>
                <a:lnTo>
                  <a:pt x="48798" y="48898"/>
                </a:lnTo>
                <a:close/>
              </a:path>
            </a:pathLst>
          </a:custGeom>
          <a:solidFill>
            <a:schemeClr val="accent3"/>
          </a:solidFill>
          <a:ln>
            <a:noFill/>
          </a:ln>
        </p:spPr>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